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40" r:id="rId7"/>
  </p:sldMasterIdLst>
  <p:notesMasterIdLst>
    <p:notesMasterId r:id="rId120"/>
  </p:notesMasterIdLst>
  <p:sldIdLst>
    <p:sldId id="256" r:id="rId8"/>
    <p:sldId id="359" r:id="rId9"/>
    <p:sldId id="9579" r:id="rId10"/>
    <p:sldId id="9580" r:id="rId11"/>
    <p:sldId id="9581" r:id="rId12"/>
    <p:sldId id="9582" r:id="rId13"/>
    <p:sldId id="9583" r:id="rId14"/>
    <p:sldId id="9675" r:id="rId15"/>
    <p:sldId id="9676" r:id="rId16"/>
    <p:sldId id="9677" r:id="rId17"/>
    <p:sldId id="9678" r:id="rId18"/>
    <p:sldId id="9679" r:id="rId19"/>
    <p:sldId id="9680" r:id="rId20"/>
    <p:sldId id="9681" r:id="rId21"/>
    <p:sldId id="9682" r:id="rId22"/>
    <p:sldId id="9608" r:id="rId23"/>
    <p:sldId id="2146" r:id="rId24"/>
    <p:sldId id="1982" r:id="rId25"/>
    <p:sldId id="1986" r:id="rId26"/>
    <p:sldId id="9674" r:id="rId27"/>
    <p:sldId id="9668" r:id="rId28"/>
    <p:sldId id="9661" r:id="rId29"/>
    <p:sldId id="9662" r:id="rId30"/>
    <p:sldId id="9663" r:id="rId31"/>
    <p:sldId id="9664" r:id="rId32"/>
    <p:sldId id="9665" r:id="rId33"/>
    <p:sldId id="9666" r:id="rId34"/>
    <p:sldId id="9667" r:id="rId35"/>
    <p:sldId id="9643" r:id="rId36"/>
    <p:sldId id="9635" r:id="rId37"/>
    <p:sldId id="9636" r:id="rId38"/>
    <p:sldId id="9637" r:id="rId39"/>
    <p:sldId id="9638" r:id="rId40"/>
    <p:sldId id="9639" r:id="rId41"/>
    <p:sldId id="9640" r:id="rId42"/>
    <p:sldId id="9641" r:id="rId43"/>
    <p:sldId id="9642" r:id="rId44"/>
    <p:sldId id="9685" r:id="rId45"/>
    <p:sldId id="2361" r:id="rId46"/>
    <p:sldId id="261" r:id="rId47"/>
    <p:sldId id="262" r:id="rId48"/>
    <p:sldId id="9534" r:id="rId49"/>
    <p:sldId id="9536" r:id="rId50"/>
    <p:sldId id="264" r:id="rId51"/>
    <p:sldId id="9535" r:id="rId52"/>
    <p:sldId id="9537" r:id="rId53"/>
    <p:sldId id="266" r:id="rId54"/>
    <p:sldId id="267" r:id="rId55"/>
    <p:sldId id="9538" r:id="rId56"/>
    <p:sldId id="9686" r:id="rId57"/>
    <p:sldId id="257" r:id="rId58"/>
    <p:sldId id="9539" r:id="rId59"/>
    <p:sldId id="9540" r:id="rId60"/>
    <p:sldId id="9550" r:id="rId61"/>
    <p:sldId id="9541" r:id="rId62"/>
    <p:sldId id="9551" r:id="rId63"/>
    <p:sldId id="9552" r:id="rId64"/>
    <p:sldId id="9544" r:id="rId65"/>
    <p:sldId id="9660" r:id="rId66"/>
    <p:sldId id="9584" r:id="rId67"/>
    <p:sldId id="9658" r:id="rId68"/>
    <p:sldId id="9683" r:id="rId69"/>
    <p:sldId id="9644" r:id="rId70"/>
    <p:sldId id="9645" r:id="rId71"/>
    <p:sldId id="9646" r:id="rId72"/>
    <p:sldId id="9647" r:id="rId73"/>
    <p:sldId id="9648" r:id="rId74"/>
    <p:sldId id="9649" r:id="rId75"/>
    <p:sldId id="9650" r:id="rId76"/>
    <p:sldId id="9651" r:id="rId77"/>
    <p:sldId id="9652" r:id="rId78"/>
    <p:sldId id="9653" r:id="rId79"/>
    <p:sldId id="9654" r:id="rId80"/>
    <p:sldId id="9655" r:id="rId81"/>
    <p:sldId id="9656" r:id="rId82"/>
    <p:sldId id="269" r:id="rId83"/>
    <p:sldId id="258" r:id="rId84"/>
    <p:sldId id="1134" r:id="rId85"/>
    <p:sldId id="1161" r:id="rId86"/>
    <p:sldId id="1139" r:id="rId87"/>
    <p:sldId id="9553" r:id="rId88"/>
    <p:sldId id="9554" r:id="rId89"/>
    <p:sldId id="9669" r:id="rId90"/>
    <p:sldId id="2365" r:id="rId91"/>
    <p:sldId id="9384" r:id="rId92"/>
    <p:sldId id="2344" r:id="rId93"/>
    <p:sldId id="9555" r:id="rId94"/>
    <p:sldId id="9556" r:id="rId95"/>
    <p:sldId id="2348" r:id="rId96"/>
    <p:sldId id="9502" r:id="rId97"/>
    <p:sldId id="9557" r:id="rId98"/>
    <p:sldId id="9558" r:id="rId99"/>
    <p:sldId id="9559" r:id="rId100"/>
    <p:sldId id="9585" r:id="rId101"/>
    <p:sldId id="9560" r:id="rId102"/>
    <p:sldId id="9561" r:id="rId103"/>
    <p:sldId id="9569" r:id="rId104"/>
    <p:sldId id="9562" r:id="rId105"/>
    <p:sldId id="9570" r:id="rId106"/>
    <p:sldId id="9571" r:id="rId107"/>
    <p:sldId id="9572" r:id="rId108"/>
    <p:sldId id="9573" r:id="rId109"/>
    <p:sldId id="9574" r:id="rId110"/>
    <p:sldId id="9575" r:id="rId111"/>
    <p:sldId id="9514" r:id="rId112"/>
    <p:sldId id="9390" r:id="rId113"/>
    <p:sldId id="2180" r:id="rId114"/>
    <p:sldId id="2182" r:id="rId115"/>
    <p:sldId id="9576" r:id="rId116"/>
    <p:sldId id="9577" r:id="rId117"/>
    <p:sldId id="9578" r:id="rId118"/>
    <p:sldId id="9513" r:id="rId1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472"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53" y="70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72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4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590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58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03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832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4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0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3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5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5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58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0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58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3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414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8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218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56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595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956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540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830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546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385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464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1286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9447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243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7092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997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4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461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6190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5999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0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n-lt"/>
              </a:rPr>
              <a:t>này chúng con đang </a:t>
            </a:r>
            <a:r>
              <a:rPr lang="en-US" sz="5900" b="1">
                <a:solidFill>
                  <a:srgbClr val="003399"/>
                </a:solidFill>
                <a:effectLst>
                  <a:outerShdw blurRad="38100" dist="38100" dir="2700000" algn="tl">
                    <a:srgbClr val="000000">
                      <a:alpha val="43137"/>
                    </a:srgbClr>
                  </a:outerShdw>
                </a:effectLst>
                <a:latin typeface="+mn-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n-lt"/>
              </a:rPr>
              <a:t> lời cầu nguyện cho các</a:t>
            </a:r>
            <a:br>
              <a:rPr lang="vi-VN" sz="5900" b="1">
                <a:solidFill>
                  <a:srgbClr val="003399"/>
                </a:solidFill>
                <a:effectLst>
                  <a:outerShdw blurRad="38100" dist="38100" dir="2700000" algn="tl">
                    <a:srgbClr val="000000">
                      <a:alpha val="43137"/>
                    </a:srgbClr>
                  </a:outerShdw>
                </a:effectLst>
                <a:latin typeface="+mn-lt"/>
              </a:rPr>
            </a:br>
            <a:r>
              <a:rPr lang="en-US" sz="5900" b="1">
                <a:solidFill>
                  <a:srgbClr val="003399"/>
                </a:solidFill>
                <a:effectLst>
                  <a:outerShdw blurRad="38100" dist="38100" dir="2700000" algn="tl">
                    <a:srgbClr val="000000">
                      <a:alpha val="43137"/>
                    </a:srgbClr>
                  </a:outerShdw>
                </a:effectLst>
                <a:latin typeface="+mn-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n-lt"/>
              </a:rPr>
              <a:t>và những người tham dự Thượng Hội đồng Giám mục thế giới.</a:t>
            </a:r>
            <a:r>
              <a:rPr lang="en-US" sz="59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63823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con Chúa xuống gian trần chịu chết trên Thánh Giá nhục hình</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đ</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ể cứu chuộc muôn dân thoát ách tử thần</a:t>
            </a:r>
            <a:r>
              <a:rPr lang="en-US"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303075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sz="5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Chúa đã sống lại rồi sự</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đã chiến thắng rồi</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 dân ơi </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 đây ta sẽ sống lạ</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lại với Chúa Ki-tô làm một với Chúa Ki-tô</a:t>
            </a:r>
            <a:r>
              <a:rPr lang="en-US" sz="5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43197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ng</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ời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ơ</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h</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ơ</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lần</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ng</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ời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tha</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h</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ơ</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núi</a:t>
            </a:r>
            <a:r>
              <a:rPr 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947465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ày</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lỗi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gánh</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những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những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lỗi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endPar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64049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sz="6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Chúa đã sống lại rồi sự</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đã chiến thắng rồi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 dân ơi </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 đây ta sẽ sống lạ</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lại với Chúa Ki-tô làm một với Chúa Ki-tô</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vi-VN" sz="6600" dirty="0">
                <a:solidFill>
                  <a:srgbClr val="003399"/>
                </a:solidFill>
                <a:effectLst>
                  <a:outerShdw blurRad="38100" dist="38100" dir="2700000" algn="tl">
                    <a:srgbClr val="000000">
                      <a:alpha val="43137"/>
                    </a:srgbClr>
                  </a:outerShdw>
                </a:effectLst>
                <a:latin typeface="+mj-lt"/>
              </a:rPr>
              <a:t/>
            </a:r>
            <a:br>
              <a:rPr lang="vi-VN" sz="6600" dirty="0">
                <a:solidFill>
                  <a:srgbClr val="003399"/>
                </a:solidFill>
                <a:effectLst>
                  <a:outerShdw blurRad="38100" dist="38100" dir="2700000" algn="tl">
                    <a:srgbClr val="000000">
                      <a:alpha val="43137"/>
                    </a:srgbClr>
                  </a:outerShdw>
                </a:effectLst>
                <a:latin typeface="+mj-lt"/>
              </a:rPr>
            </a:b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918347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6E71F88-7A29-4847-98D4-1C59AA36D1C1}"/>
              </a:ext>
            </a:extLst>
          </p:cNvPr>
          <p:cNvSpPr>
            <a:spLocks noGrp="1"/>
          </p:cNvSpPr>
          <p:nvPr>
            <p:ph type="ctrTitle"/>
          </p:nvPr>
        </p:nvSpPr>
        <p:spPr/>
        <p:txBody>
          <a:bodyPr/>
          <a:lstStyle/>
          <a:p>
            <a:endParaRPr lang="en-US">
              <a:solidFill>
                <a:srgbClr val="003399"/>
              </a:solidFill>
              <a:effectLst>
                <a:outerShdw blurRad="38100" dist="38100" dir="2700000" algn="tl">
                  <a:srgbClr val="000000">
                    <a:alpha val="43137"/>
                  </a:srgbClr>
                </a:outerShdw>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Chúa</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Nay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Thực</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Đã</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Phục</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Sinh</a:t>
            </a:r>
            <a:endPar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36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Lm</a:t>
            </a:r>
            <a:r>
              <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Kim Long</a:t>
            </a:r>
          </a:p>
        </p:txBody>
      </p:sp>
    </p:spTree>
    <p:extLst>
      <p:ext uri="{BB962C8B-B14F-4D97-AF65-F5344CB8AC3E}">
        <p14:creationId xmlns:p14="http://schemas.microsoft.com/office/powerpoint/2010/main" val="34003766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nay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thực</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phục</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lgn="just"/>
            <a:r>
              <a:rPr lang="en-US" sz="7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7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7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 từ trong kẻ chết sống lại. Al-lê-lu-ia, Al-lê-lu-ia. Và niềm vui tràn lan nơi nơi.</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endParaRPr lang="en-US" sz="1200" b="1" u="sng"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nay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thực</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phục</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5199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n-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n-lt"/>
              </a:rPr>
            </a:br>
            <a:r>
              <a:rPr lang="en-US" sz="4800" b="1">
                <a:solidFill>
                  <a:srgbClr val="003399"/>
                </a:solidFill>
                <a:effectLst>
                  <a:outerShdw blurRad="38100" dist="38100" dir="2700000" algn="tl">
                    <a:srgbClr val="000000">
                      <a:alpha val="43137"/>
                    </a:srgbClr>
                  </a:outerShdw>
                </a:effectLst>
                <a:latin typeface="+mn-lt"/>
                <a:cs typeface="Times New Roman" pitchFamily="18" charset="0"/>
              </a:rPr>
              <a:t>Thánh,</a:t>
            </a:r>
            <a:r>
              <a:rPr lang="en-US" sz="4800" b="1">
                <a:solidFill>
                  <a:srgbClr val="003399"/>
                </a:solidFill>
                <a:effectLst>
                  <a:outerShdw blurRad="38100" dist="38100" dir="2700000" algn="tl">
                    <a:srgbClr val="000000">
                      <a:alpha val="43137"/>
                    </a:srgbClr>
                  </a:outerShdw>
                </a:effectLst>
                <a:latin typeface="+mn-lt"/>
              </a:rPr>
              <a:t> </a:t>
            </a:r>
            <a:r>
              <a:rPr lang="vi-VN" sz="4800" b="1">
                <a:solidFill>
                  <a:srgbClr val="003399"/>
                </a:solidFill>
                <a:effectLst>
                  <a:outerShdw blurRad="38100" dist="38100" dir="2700000" algn="tl">
                    <a:srgbClr val="000000">
                      <a:alpha val="43137"/>
                    </a:srgbClr>
                  </a:outerShdw>
                </a:effectLst>
                <a:latin typeface="+mn-lt"/>
              </a:rPr>
              <a:t>xin tuôn tràn trên các Mục tử ơn khôn ngoan và thông hiểu,</a:t>
            </a:r>
            <a:r>
              <a:rPr lang="en-US" sz="4800" b="1">
                <a:solidFill>
                  <a:srgbClr val="003399"/>
                </a:solidFill>
                <a:effectLst>
                  <a:outerShdw blurRad="38100" dist="38100" dir="2700000" algn="tl">
                    <a:srgbClr val="000000">
                      <a:alpha val="43137"/>
                    </a:srgbClr>
                  </a:outerShdw>
                </a:effectLst>
                <a:latin typeface="+mn-lt"/>
              </a:rPr>
              <a:t> </a:t>
            </a:r>
            <a:r>
              <a:rPr lang="en-US" sz="4800" b="1">
                <a:solidFill>
                  <a:srgbClr val="003399"/>
                </a:solidFill>
                <a:effectLst>
                  <a:outerShdw blurRad="38100" dist="38100" dir="2700000" algn="tl">
                    <a:srgbClr val="000000">
                      <a:alpha val="43137"/>
                    </a:srgbClr>
                  </a:outerShdw>
                </a:effectLst>
                <a:latin typeface="+mn-lt"/>
                <a:cs typeface="Times New Roman" pitchFamily="18" charset="0"/>
              </a:rPr>
              <a:t>gìn giữ các ngài luôn hiệp thông với nhau trong Chúa,</a:t>
            </a:r>
          </a:p>
        </p:txBody>
      </p:sp>
    </p:spTree>
    <p:extLst>
      <p:ext uri="{BB962C8B-B14F-4D97-AF65-F5344CB8AC3E}">
        <p14:creationId xmlns:p14="http://schemas.microsoft.com/office/powerpoint/2010/main" val="419447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431983"/>
          </a:xfrm>
          <a:prstGeom prst="rect">
            <a:avLst/>
          </a:prstGeom>
        </p:spPr>
        <p:txBody>
          <a:bodyPr wrap="square">
            <a:spAutoFit/>
          </a:bodyPr>
          <a:lstStyle/>
          <a:p>
            <a:pPr algn="ctr"/>
            <a:endParaRPr lang="en-US" sz="1000" b="1" u="sng"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a:p>
            <a:pPr algn="just"/>
            <a:r>
              <a:rPr lang="en-US" sz="7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7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 toàn thắng tội lỗi thế trần. Al-lê-lu-ia, Al-lê-lu-ia. Và ngàn dân hưởng ơn cứu rỗi.</a:t>
            </a:r>
            <a:endParaRPr lang="en-US" sz="7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902446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nay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thực</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phục</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477397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n-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n-lt"/>
              </a:rPr>
            </a:br>
            <a:r>
              <a:rPr lang="en-US" sz="5400" b="1">
                <a:solidFill>
                  <a:srgbClr val="003399"/>
                </a:solidFill>
                <a:effectLst>
                  <a:outerShdw blurRad="38100" dist="38100" dir="2700000" algn="tl">
                    <a:srgbClr val="000000">
                      <a:alpha val="43137"/>
                    </a:srgbClr>
                  </a:outerShdw>
                </a:effectLst>
                <a:latin typeface="+mn-lt"/>
                <a:cs typeface="Times New Roman" pitchFamily="18" charset="0"/>
              </a:rPr>
              <a:t>Chúa, </a:t>
            </a:r>
            <a:r>
              <a:rPr lang="vi-VN" sz="5400" b="1">
                <a:solidFill>
                  <a:srgbClr val="003399"/>
                </a:solidFill>
                <a:effectLst>
                  <a:outerShdw blurRad="38100" dist="38100" dir="2700000" algn="tl">
                    <a:srgbClr val="000000">
                      <a:alpha val="43137"/>
                    </a:srgbClr>
                  </a:outerShdw>
                </a:effectLst>
                <a:latin typeface="+mn-lt"/>
              </a:rPr>
              <a:t>và hướng dẫn đoàn Dân Chúa</a:t>
            </a:r>
            <a:r>
              <a:rPr lang="en-US" sz="5400" b="1">
                <a:solidFill>
                  <a:srgbClr val="003399"/>
                </a:solidFill>
                <a:effectLst>
                  <a:outerShdw blurRad="38100" dist="38100" dir="2700000" algn="tl">
                    <a:srgbClr val="000000">
                      <a:alpha val="43137"/>
                    </a:srgbClr>
                  </a:outerShdw>
                </a:effectLst>
                <a:latin typeface="+mn-lt"/>
              </a:rPr>
              <a:t> </a:t>
            </a:r>
            <a:r>
              <a:rPr lang="vi-VN" sz="5400" b="1">
                <a:solidFill>
                  <a:srgbClr val="003399"/>
                </a:solidFill>
                <a:effectLst>
                  <a:outerShdw blurRad="38100" dist="38100" dir="2700000" algn="tl">
                    <a:srgbClr val="000000">
                      <a:alpha val="43137"/>
                    </a:srgbClr>
                  </a:outerShdw>
                </a:effectLst>
                <a:latin typeface="+mn-lt"/>
              </a:rPr>
              <a:t>thực thi những điều Chúa truyền dạy.</a:t>
            </a:r>
            <a:endParaRPr lang="en-US" sz="5400" b="1">
              <a:solidFill>
                <a:srgbClr val="0033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13759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n-lt"/>
              </a:rPr>
              <a:t>Các giáo phận Việt Nam chúng</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con</a:t>
            </a:r>
            <a:r>
              <a:rPr lang="en-US" b="1">
                <a:solidFill>
                  <a:srgbClr val="003399"/>
                </a:solidFill>
                <a:effectLst>
                  <a:outerShdw blurRad="38100" dist="38100" dir="2700000" algn="tl">
                    <a:srgbClr val="000000">
                      <a:alpha val="43137"/>
                    </a:srgbClr>
                  </a:outerShdw>
                </a:effectLst>
                <a:latin typeface="+mn-lt"/>
                <a:cs typeface="Times New Roman" pitchFamily="18" charset="0"/>
              </a:rPr>
              <a:t>,</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
            </a:r>
            <a:br>
              <a:rPr lang="vi-VN" b="1">
                <a:solidFill>
                  <a:srgbClr val="003399"/>
                </a:solidFill>
                <a:effectLst>
                  <a:outerShdw blurRad="38100" dist="38100" dir="2700000" algn="tl">
                    <a:srgbClr val="000000">
                      <a:alpha val="43137"/>
                    </a:srgbClr>
                  </a:outerShdw>
                </a:effectLst>
                <a:latin typeface="+mn-lt"/>
              </a:rPr>
            </a:br>
            <a:r>
              <a:rPr lang="vi-VN" b="1">
                <a:solidFill>
                  <a:srgbClr val="003399"/>
                </a:solidFill>
                <a:effectLst>
                  <a:outerShdw blurRad="38100" dist="38100" dir="2700000" algn="tl">
                    <a:srgbClr val="000000">
                      <a:alpha val="43137"/>
                    </a:srgbClr>
                  </a:outerShdw>
                </a:effectLst>
                <a:latin typeface="+mn-lt"/>
              </a:rPr>
              <a:t>luôn muốn cùng chung nhịp bước với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Hội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Thánh</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hoàn</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vũ,</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xin cho chúng con</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ngày càng ý thức hơn về tình hiệp thông,</a:t>
            </a:r>
            <a:r>
              <a:rPr lang="en-US"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11420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n-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n-lt"/>
              </a:rPr>
            </a:br>
            <a:r>
              <a:rPr lang="en-US" sz="4900" b="1">
                <a:solidFill>
                  <a:srgbClr val="003399"/>
                </a:solidFill>
                <a:effectLst>
                  <a:outerShdw blurRad="38100" dist="38100" dir="2700000" algn="tl">
                    <a:srgbClr val="000000">
                      <a:alpha val="43137"/>
                    </a:srgbClr>
                  </a:outerShdw>
                </a:effectLst>
                <a:latin typeface="+mn-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n-lt"/>
              </a:rPr>
              <a:t>Nhờ lời chuyển cầu của Đức Trinh</a:t>
            </a:r>
            <a:r>
              <a:rPr lang="en-US" sz="4900" b="1">
                <a:solidFill>
                  <a:srgbClr val="003399"/>
                </a:solidFill>
                <a:effectLst>
                  <a:outerShdw blurRad="38100" dist="38100" dir="2700000" algn="tl">
                    <a:srgbClr val="000000">
                      <a:alpha val="43137"/>
                    </a:srgbClr>
                  </a:outerShdw>
                </a:effectLst>
                <a:latin typeface="+mn-lt"/>
              </a:rPr>
              <a:t> </a:t>
            </a:r>
            <a:r>
              <a:rPr lang="en-US" sz="4900" b="1">
                <a:solidFill>
                  <a:srgbClr val="003399"/>
                </a:solidFill>
                <a:effectLst>
                  <a:outerShdw blurRad="38100" dist="38100" dir="2700000" algn="tl">
                    <a:srgbClr val="000000">
                      <a:alpha val="43137"/>
                    </a:srgbClr>
                  </a:outerShdw>
                </a:effectLst>
                <a:latin typeface="+mn-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n-lt"/>
              </a:rPr>
              <a:t>Nữ Vương các Tông đồ</a:t>
            </a:r>
            <a:r>
              <a:rPr lang="en-US" sz="4900" b="1">
                <a:solidFill>
                  <a:srgbClr val="003399"/>
                </a:solidFill>
                <a:effectLst>
                  <a:outerShdw blurRad="38100" dist="38100" dir="2700000" algn="tl">
                    <a:srgbClr val="000000">
                      <a:alpha val="43137"/>
                    </a:srgbClr>
                  </a:outerShdw>
                </a:effectLst>
                <a:latin typeface="+mn-lt"/>
              </a:rPr>
              <a:t> </a:t>
            </a:r>
            <a:r>
              <a:rPr lang="vi-VN" sz="4900" b="1">
                <a:solidFill>
                  <a:srgbClr val="003399"/>
                </a:solidFill>
                <a:effectLst>
                  <a:outerShdw blurRad="38100" dist="38100" dir="2700000" algn="tl">
                    <a:srgbClr val="000000">
                      <a:alpha val="43137"/>
                    </a:srgbClr>
                  </a:outerShdw>
                </a:effectLst>
                <a:latin typeface="+mn-lt"/>
              </a:rPr>
              <a:t>và là Mẹ của Hội Thánh,</a:t>
            </a:r>
            <a:r>
              <a:rPr lang="en-US" sz="49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2332074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n-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003399"/>
                </a:solidFill>
                <a:effectLst>
                  <a:outerShdw blurRad="38100" dist="38100" dir="2700000" algn="tl">
                    <a:srgbClr val="000000">
                      <a:alpha val="43137"/>
                    </a:srgbClr>
                  </a:outerShdw>
                </a:effectLst>
                <a:latin typeface="+mn-lt"/>
                <a:cs typeface="Times New Roman" pitchFamily="18" charset="0"/>
              </a:rPr>
              <a:t>Amen.</a:t>
            </a:r>
          </a:p>
        </p:txBody>
      </p:sp>
    </p:spTree>
    <p:extLst>
      <p:ext uri="{BB962C8B-B14F-4D97-AF65-F5344CB8AC3E}">
        <p14:creationId xmlns:p14="http://schemas.microsoft.com/office/powerpoint/2010/main" val="210232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35431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Nào</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Ta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Hãy</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Mừng</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Vui</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800" b="1" dirty="0">
                <a:solidFill>
                  <a:srgbClr val="003399"/>
                </a:solidFill>
                <a:latin typeface="+mj-lt"/>
                <a:cs typeface="Times New Roman" panose="02020603050405020304" pitchFamily="18" charset="0"/>
              </a:rPr>
              <a:t>Sức sống đã khai nguyên trong những thương đau, ân thiêng đã khơi nguồn giữa bao khổ sầu.</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96837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7197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19050" y="590550"/>
            <a:ext cx="9144000" cy="4171950"/>
          </a:xfrm>
        </p:spPr>
        <p:txBody>
          <a:bodyPr/>
          <a:lstStyle/>
          <a:p>
            <a:pPr marL="27432" indent="0" algn="ctr">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Kinh Rảy </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vi-VN"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Thánh</a:t>
            </a:r>
            <a:endPar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Tôi</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Đã</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Thấy</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N</a:t>
            </a:r>
            <a:r>
              <a:rPr lang="vi-VN" sz="66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66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317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i="1" dirty="0">
                <a:solidFill>
                  <a:srgbClr val="FF0000"/>
                </a:solidFill>
                <a:effectLst>
                  <a:outerShdw blurRad="38100" dist="38100" dir="2700000" algn="tl">
                    <a:srgbClr val="000000">
                      <a:alpha val="43137"/>
                    </a:srgbClr>
                  </a:outerShdw>
                </a:effectLst>
                <a:latin typeface="+mj-lt"/>
              </a:rPr>
              <a:t>Tôi đã thấy nước </a:t>
            </a:r>
            <a:r>
              <a:rPr lang="vi-VN" sz="4000" b="1" dirty="0">
                <a:solidFill>
                  <a:srgbClr val="003399"/>
                </a:solidFill>
                <a:effectLst>
                  <a:outerShdw blurRad="38100" dist="38100" dir="2700000" algn="tl">
                    <a:srgbClr val="000000">
                      <a:alpha val="43137"/>
                    </a:srgbClr>
                  </a:outerShdw>
                </a:effectLst>
                <a:latin typeface="+mj-lt"/>
              </a:rPr>
              <a:t>từ bên phải Đền Thờ chảy ra. Alleluia! Và nước ấy chảy đến những ai, thì tất cả được cứu rỗi và reo lên: Alleluia! Alleluia! Lạy Chúa xin thương xót con theo lượng từ bi của Chúa. </a:t>
            </a:r>
            <a:endParaRPr lang="en-US" sz="8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8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lnSpc>
                <a:spcPct val="130000"/>
              </a:lnSpc>
              <a:buNone/>
            </a:pP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rPr>
              <a:t>Alleluia! Alleluia! Lạy Chúa xin thương xót con theo lượng từ bi của Chúa. </a:t>
            </a:r>
            <a:endParaRPr lang="en-US" sz="9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3169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Amen.</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56328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3399"/>
                </a:solidFill>
                <a:effectLst>
                  <a:outerShdw blurRad="38100" dist="38100" dir="2700000" algn="tl">
                    <a:srgbClr val="000000">
                      <a:alpha val="43137"/>
                    </a:srgbClr>
                  </a:outerShdw>
                </a:effectLst>
                <a:latin typeface="+mj-lt"/>
              </a:rPr>
              <a:t>Tôi đã thấy nước từ bên phải Đền Thờ chảy ra. Alleluia! Và nước ấy chảy đến những ai, thì tất cả được cứu rỗi và reo lên: Alleluia! Alleluia! Lạy Chúa xin thương xót con theo lượng từ bi của Chúa. </a:t>
            </a:r>
            <a:endParaRPr lang="en-US" sz="8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7455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4419600"/>
          </a:xfrm>
        </p:spPr>
        <p:txBody>
          <a:bodyPr>
            <a:noAutofit/>
          </a:bodyPr>
          <a:lstStyle/>
          <a:p>
            <a:pPr marL="27432" indent="0" algn="just">
              <a:lnSpc>
                <a:spcPct val="130000"/>
              </a:lnSpc>
              <a:buNone/>
            </a:pP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rPr>
              <a:t>Alleluia! Alleluia! Lạy Chúa xin thương xót con theo lượng từ bi của Chúa. </a:t>
            </a:r>
            <a:endParaRPr lang="en-US" sz="9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8045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t>
            </a: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endPar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57443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2891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56536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514600" y="209551"/>
            <a:ext cx="6400800" cy="1384995"/>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smtClean="0">
                <a:solidFill>
                  <a:prstClr val="white"/>
                </a:solidFill>
              </a:rPr>
              <a:t>CHÚNG TÔI ĐÃ ĐƯỢC CÙNG ĂN CÙNG UỐNG VỚI NGƯỜI, SAU KHI NGƯỜI TỪ CÕI CHẾT SỐNG LẠI</a:t>
            </a:r>
            <a:endParaRPr lang="en-US" sz="2800">
              <a:solidFill>
                <a:prstClr val="white"/>
              </a:solidFill>
            </a:endParaRPr>
          </a:p>
        </p:txBody>
      </p:sp>
      <p:sp>
        <p:nvSpPr>
          <p:cNvPr id="7" name="TextBox 6"/>
          <p:cNvSpPr txBox="1"/>
          <p:nvPr/>
        </p:nvSpPr>
        <p:spPr>
          <a:xfrm>
            <a:off x="3352800" y="1962150"/>
            <a:ext cx="4963218" cy="954107"/>
          </a:xfrm>
          <a:prstGeom prst="rect">
            <a:avLst/>
          </a:prstGeom>
          <a:noFill/>
        </p:spPr>
        <p:txBody>
          <a:bodyPr wrap="none" rtlCol="0">
            <a:spAutoFit/>
          </a:bodyPr>
          <a:lstStyle/>
          <a:p>
            <a:r>
              <a:rPr lang="en-US" sz="2800" smtClean="0">
                <a:solidFill>
                  <a:srgbClr val="FFFF00"/>
                </a:solidFill>
              </a:rPr>
              <a:t>Bài đoc 1.</a:t>
            </a:r>
            <a:br>
              <a:rPr lang="en-US" sz="2800" smtClean="0">
                <a:solidFill>
                  <a:srgbClr val="FFFF00"/>
                </a:solidFill>
              </a:rPr>
            </a:br>
            <a:r>
              <a:rPr lang="en-US" sz="2800" smtClean="0">
                <a:solidFill>
                  <a:srgbClr val="FFFF00"/>
                </a:solidFill>
              </a:rPr>
              <a:t>Bài trích sách Công vụ Tông Đồ</a:t>
            </a:r>
            <a:endParaRPr lang="en-US" sz="2800">
              <a:solidFill>
                <a:srgbClr val="FFFF00"/>
              </a:solidFill>
            </a:endParaRPr>
          </a:p>
        </p:txBody>
      </p:sp>
    </p:spTree>
    <p:extLst>
      <p:ext uri="{BB962C8B-B14F-4D97-AF65-F5344CB8AC3E}">
        <p14:creationId xmlns:p14="http://schemas.microsoft.com/office/powerpoint/2010/main" val="2451585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t/>
            </a:r>
            <a:b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b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56199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t/>
            </a:r>
            <a:b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b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Is-ra-el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nói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04085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0042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Tk2</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6764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50008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98000"/>
              </a:lnSpc>
            </a:pP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8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3318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73861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Is-ra-el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nói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03884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514600" y="209551"/>
            <a:ext cx="6400800" cy="1384995"/>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smtClean="0">
                <a:solidFill>
                  <a:prstClr val="white"/>
                </a:solidFill>
              </a:rPr>
              <a:t>ANH EM HÃY TÌM KIẾM NHỮNG GÌ THUỘC THƯỢNG GIỚI, NƠI ĐỨC KITÔ ĐANG NGỰ.</a:t>
            </a:r>
            <a:endParaRPr lang="en-US" sz="2800">
              <a:solidFill>
                <a:prstClr val="white"/>
              </a:solidFill>
            </a:endParaRPr>
          </a:p>
        </p:txBody>
      </p:sp>
      <p:sp>
        <p:nvSpPr>
          <p:cNvPr id="7" name="TextBox 6"/>
          <p:cNvSpPr txBox="1"/>
          <p:nvPr/>
        </p:nvSpPr>
        <p:spPr>
          <a:xfrm>
            <a:off x="1722119" y="1733550"/>
            <a:ext cx="7162801" cy="1508105"/>
          </a:xfrm>
          <a:prstGeom prst="rect">
            <a:avLst/>
          </a:prstGeom>
          <a:noFill/>
        </p:spPr>
        <p:txBody>
          <a:bodyPr wrap="square" rtlCol="0">
            <a:spAutoFit/>
          </a:bodyPr>
          <a:lstStyle/>
          <a:p>
            <a:r>
              <a:rPr lang="en-US" sz="2800" smtClean="0">
                <a:solidFill>
                  <a:srgbClr val="FFFF00"/>
                </a:solidFill>
              </a:rPr>
              <a:t>Bài </a:t>
            </a:r>
            <a:r>
              <a:rPr lang="en-US" sz="2800" smtClean="0">
                <a:solidFill>
                  <a:srgbClr val="FFFF00"/>
                </a:solidFill>
              </a:rPr>
              <a:t>đoc </a:t>
            </a:r>
            <a:r>
              <a:rPr lang="en-US" sz="2800" smtClean="0">
                <a:solidFill>
                  <a:srgbClr val="FFFF00"/>
                </a:solidFill>
              </a:rPr>
              <a:t>2.</a:t>
            </a:r>
            <a:r>
              <a:rPr lang="en-US" sz="2800" smtClean="0">
                <a:solidFill>
                  <a:srgbClr val="FFFF00"/>
                </a:solidFill>
              </a:rPr>
              <a:t/>
            </a:r>
            <a:br>
              <a:rPr lang="en-US" sz="2800" smtClean="0">
                <a:solidFill>
                  <a:srgbClr val="FFFF00"/>
                </a:solidFill>
              </a:rPr>
            </a:br>
            <a:r>
              <a:rPr lang="en-US" sz="3200" smtClean="0">
                <a:solidFill>
                  <a:srgbClr val="FFFF00"/>
                </a:solidFill>
              </a:rPr>
              <a:t>Bài </a:t>
            </a:r>
            <a:r>
              <a:rPr lang="en-US" sz="3200" smtClean="0">
                <a:solidFill>
                  <a:srgbClr val="FFFF00"/>
                </a:solidFill>
              </a:rPr>
              <a:t>trích </a:t>
            </a:r>
            <a:r>
              <a:rPr lang="en-US" sz="3200" smtClean="0">
                <a:solidFill>
                  <a:srgbClr val="FFFF00"/>
                </a:solidFill>
              </a:rPr>
              <a:t>thư chủa thánh Phaolo tông đồ gởi tín hữu Côrintô.</a:t>
            </a:r>
            <a:endParaRPr lang="en-US" sz="3200">
              <a:solidFill>
                <a:srgbClr val="FFFF00"/>
              </a:solidFill>
            </a:endParaRPr>
          </a:p>
        </p:txBody>
      </p:sp>
    </p:spTree>
    <p:extLst>
      <p:ext uri="{BB962C8B-B14F-4D97-AF65-F5344CB8AC3E}">
        <p14:creationId xmlns:p14="http://schemas.microsoft.com/office/powerpoint/2010/main" val="24515852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7880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000" b="1" u="sng" dirty="0" err="1">
                <a:solidFill>
                  <a:srgbClr val="FF0000"/>
                </a:solidFill>
                <a:effectLst>
                  <a:outerShdw blurRad="38100" dist="38100" dir="2700000" algn="tl">
                    <a:srgbClr val="000000">
                      <a:alpha val="43137"/>
                    </a:srgbClr>
                  </a:outerShdw>
                </a:effectLst>
                <a:latin typeface="+mj-lt"/>
                <a:cs typeface="Times New Roman" pitchFamily="18" charset="0"/>
              </a:rPr>
              <a:t>tiếp</a:t>
            </a:r>
            <a:r>
              <a:rPr lang="en-US" sz="7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u="sng" dirty="0" err="1">
                <a:solidFill>
                  <a:srgbClr val="FF0000"/>
                </a:solidFill>
                <a:effectLst>
                  <a:outerShdw blurRad="38100" dist="38100" dir="2700000" algn="tl">
                    <a:srgbClr val="000000">
                      <a:alpha val="43137"/>
                    </a:srgbClr>
                  </a:outerShdw>
                </a:effectLst>
                <a:latin typeface="+mj-lt"/>
                <a:cs typeface="Times New Roman" pitchFamily="18" charset="0"/>
              </a:rPr>
              <a:t>liên</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r>
            <a:b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Này</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Chị</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a:solidFill>
                  <a:srgbClr val="FF0000"/>
                </a:solidFill>
                <a:effectLst>
                  <a:outerShdw blurRad="38100" dist="38100" dir="2700000" algn="tl">
                    <a:srgbClr val="000000">
                      <a:alpha val="43137"/>
                    </a:srgbClr>
                  </a:outerShdw>
                </a:effectLst>
                <a:latin typeface="+mj-lt"/>
                <a:cs typeface="Times New Roman" pitchFamily="18" charset="0"/>
              </a:rPr>
              <a:t>Maria Madalena</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89546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200" b="1">
                <a:solidFill>
                  <a:srgbClr val="003399"/>
                </a:solidFill>
                <a:effectLst>
                  <a:outerShdw blurRad="38100" dist="38100" dir="2700000" algn="tl">
                    <a:srgbClr val="000000">
                      <a:alpha val="43137"/>
                    </a:srgbClr>
                  </a:outerShdw>
                </a:effectLst>
                <a:latin typeface="+mj-lt"/>
              </a:rPr>
              <a:t>Này </a:t>
            </a:r>
            <a:r>
              <a:rPr lang="vi-VN" sz="6200" b="1" dirty="0">
                <a:solidFill>
                  <a:srgbClr val="003399"/>
                </a:solidFill>
                <a:effectLst>
                  <a:outerShdw blurRad="38100" dist="38100" dir="2700000" algn="tl">
                    <a:srgbClr val="000000">
                      <a:alpha val="43137"/>
                    </a:srgbClr>
                  </a:outerShdw>
                </a:effectLst>
                <a:latin typeface="+mj-lt"/>
              </a:rPr>
              <a:t>chị Maria Mađalêna! Chị hãy nói cho chúng tôi hay: Chị đã thấy gì khi chị đi viếng thăm mộ Chúa? </a:t>
            </a:r>
            <a:endParaRPr lang="en-US" sz="6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93149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200" b="1" dirty="0">
                <a:solidFill>
                  <a:srgbClr val="003399"/>
                </a:solidFill>
                <a:effectLst>
                  <a:outerShdw blurRad="38100" dist="38100" dir="2700000" algn="tl">
                    <a:srgbClr val="000000">
                      <a:alpha val="43137"/>
                    </a:srgbClr>
                  </a:outerShdw>
                </a:effectLst>
                <a:latin typeface="+mj-lt"/>
              </a:rPr>
              <a:t>Này chị Maria Mađalêna! Chị hãy nói cho chúng tôi hay: Chị đã nghe gì trên đường về mà lòng chị mừng </a:t>
            </a:r>
            <a:r>
              <a:rPr lang="vi-VN" sz="6200" b="1">
                <a:solidFill>
                  <a:srgbClr val="003399"/>
                </a:solidFill>
                <a:effectLst>
                  <a:outerShdw blurRad="38100" dist="38100" dir="2700000" algn="tl">
                    <a:srgbClr val="000000">
                      <a:alpha val="43137"/>
                    </a:srgbClr>
                  </a:outerShdw>
                </a:effectLst>
                <a:latin typeface="+mj-lt"/>
              </a:rPr>
              <a:t>vui?</a:t>
            </a:r>
            <a:endParaRPr lang="en-US" sz="6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909957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a:solidFill>
                  <a:srgbClr val="FF0000"/>
                </a:solidFill>
                <a:effectLst>
                  <a:outerShdw blurRad="38100" dist="38100" dir="2700000" algn="tl">
                    <a:srgbClr val="000000">
                      <a:alpha val="43137"/>
                    </a:srgbClr>
                  </a:outerShdw>
                </a:effectLst>
                <a:latin typeface="+mj-lt"/>
                <a:cs typeface="Times New Roman" pitchFamily="18" charset="0"/>
              </a:rPr>
              <a:t>Tk1</a:t>
            </a:r>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ngôi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trống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Alleluia! Alleluia!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hiện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Alleluia! Alleluia!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phán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Alleluia! Alleluia! Alleluia! Alleluia! Alleluia! </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Alleluia!</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04757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200" b="1">
                <a:solidFill>
                  <a:srgbClr val="003399"/>
                </a:solidFill>
                <a:effectLst>
                  <a:outerShdw blurRad="38100" dist="38100" dir="2700000" algn="tl">
                    <a:srgbClr val="000000">
                      <a:alpha val="43137"/>
                    </a:srgbClr>
                  </a:outerShdw>
                </a:effectLst>
                <a:latin typeface="+mj-lt"/>
              </a:rPr>
              <a:t>Này </a:t>
            </a:r>
            <a:r>
              <a:rPr lang="vi-VN" sz="6200" b="1" dirty="0">
                <a:solidFill>
                  <a:srgbClr val="003399"/>
                </a:solidFill>
                <a:effectLst>
                  <a:outerShdw blurRad="38100" dist="38100" dir="2700000" algn="tl">
                    <a:srgbClr val="000000">
                      <a:alpha val="43137"/>
                    </a:srgbClr>
                  </a:outerShdw>
                </a:effectLst>
                <a:latin typeface="+mj-lt"/>
              </a:rPr>
              <a:t>chị Maria Mađalêna! Chị hãy nói cho chúng tôi hay: Chị đã thấy gì khi chị đi viếng thăm mộ Chúa? </a:t>
            </a:r>
            <a:endParaRPr lang="en-US" sz="6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98714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200" b="1" dirty="0">
                <a:solidFill>
                  <a:srgbClr val="003399"/>
                </a:solidFill>
                <a:effectLst>
                  <a:outerShdw blurRad="38100" dist="38100" dir="2700000" algn="tl">
                    <a:srgbClr val="000000">
                      <a:alpha val="43137"/>
                    </a:srgbClr>
                  </a:outerShdw>
                </a:effectLst>
                <a:latin typeface="+mj-lt"/>
              </a:rPr>
              <a:t>Này chị Maria Mađalêna! Chị hãy nói cho chúng tôi hay: Chị đã nghe gì trên đường về mà lòng chị mừng </a:t>
            </a:r>
            <a:r>
              <a:rPr lang="vi-VN" sz="6200" b="1">
                <a:solidFill>
                  <a:srgbClr val="003399"/>
                </a:solidFill>
                <a:effectLst>
                  <a:outerShdw blurRad="38100" dist="38100" dir="2700000" algn="tl">
                    <a:srgbClr val="000000">
                      <a:alpha val="43137"/>
                    </a:srgbClr>
                  </a:outerShdw>
                </a:effectLst>
                <a:latin typeface="+mj-lt"/>
              </a:rPr>
              <a:t>vui?</a:t>
            </a:r>
            <a:endParaRPr lang="en-US" sz="6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52643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rPr>
              <a:t>Thiên </a:t>
            </a:r>
            <a:r>
              <a:rPr lang="en-US" sz="4800" b="1" dirty="0">
                <a:solidFill>
                  <a:srgbClr val="003399"/>
                </a:solidFill>
                <a:effectLst>
                  <a:outerShdw blurRad="38100" dist="38100" dir="2700000" algn="tl">
                    <a:srgbClr val="000000">
                      <a:alpha val="43137"/>
                    </a:srgbClr>
                  </a:outerShdw>
                </a:effectLst>
                <a:latin typeface="+mj-lt"/>
              </a:rPr>
              <a:t>T</a:t>
            </a:r>
            <a:r>
              <a:rPr lang="vi-VN" sz="4800" b="1" dirty="0">
                <a:solidFill>
                  <a:srgbClr val="003399"/>
                </a:solidFill>
                <a:effectLst>
                  <a:outerShdw blurRad="38100" dist="38100" dir="2700000" algn="tl">
                    <a:srgbClr val="000000">
                      <a:alpha val="43137"/>
                    </a:srgbClr>
                  </a:outerShdw>
                </a:effectLst>
                <a:latin typeface="+mj-lt"/>
              </a:rPr>
              <a:t>hần phán: Mau về báo tin: Alleluia! Alleluia! Chúa đã chết nay đã phục sinh. Alleluia! Alleluia! Tường thuật mọi nơi: Chúa đã sống lại! Alleluia! Alleluia! Alleluia! Alleluia! Alleluia! Alleluia!</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280708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735408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effectLst>
                  <a:outerShdw blurRad="38100" dist="38100" dir="2700000" algn="tl">
                    <a:srgbClr val="000000">
                      <a:alpha val="43137"/>
                    </a:srgbClr>
                  </a:outerShdw>
                </a:effectLst>
                <a:latin typeface="+mj-lt"/>
                <a:cs typeface="Times New Roman" pitchFamily="18" charset="0"/>
              </a:rPr>
              <a:t>Chiên </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V</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ư</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ợt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Qua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của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Ki-</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Vậy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mừng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2679332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effectLst>
                  <a:outerShdw blurRad="38100" dist="38100" dir="2700000" algn="tl">
                    <a:srgbClr val="000000">
                      <a:alpha val="43137"/>
                    </a:srgbClr>
                  </a:outerShdw>
                </a:effectLst>
                <a:latin typeface="+mj-lt"/>
                <a:cs typeface="Times New Roman" pitchFamily="18" charset="0"/>
              </a:rPr>
              <a:t>Chiên </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V</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ư</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ợt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Qua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của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Ki-</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Vậy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mừng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18313499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8636377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Lời</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Cảm</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Mến</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Ngọc</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Linh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Chúa muôn lời cảm mến, với bánh miến thơm, với rượu nho lành. Xin dâng lên Chúa kiếp người sầu thương. Chúa đã cho con phúc lộc thiên </a:t>
            </a:r>
            <a:r>
              <a:rPr lang="vi-VN" sz="47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đường.</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0777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 cùng trần thế hát lên mừng Ngài toàn thắng tử thần, trọn một tình mến sắt son. Hòa cùng trần thế hát lên mừng ngày Ngài đã hiển vinh, đã cho muôn nơi sống an </a:t>
            </a:r>
            <a:r>
              <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bình.</a:t>
            </a:r>
            <a:endParaRPr lang="en-US" altLang="en-US" sz="4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Chúa xác hồn đổi mới. Chúa đã cho con sống lại muôn đời. Xin dâng lên Chúa ân tình nở hoa, ước muốn trong con trao Ngài tất cả</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 cùng trần thế hát lên mừng Ngài toàn thắng tử thần, trọn một tình mến sắt son. Hòa cùng trần thế hát lên mừng ngày Ngài đã hiển vinh, đã cho muôn nơi sống an </a:t>
            </a:r>
            <a:r>
              <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bình.</a:t>
            </a:r>
            <a:endParaRPr lang="en-US" altLang="en-US" sz="4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39492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1</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Tin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Mừng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Sống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Lại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r>
              <a:rPr lang="en-US" sz="4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Vi</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 chuông vàng đã dội tiếng ca báo tin mừng Al - le - lu - ia! Muôn thiên sứ đã vang kèn đồng, vui đưa tin thắng trận oai hùng.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 ta đưa tin này ta xiết mừng: Chúa đã thắng trong cuộc Vượt Qua!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 đã chiến đấu Người đã sống thật, mang sự sống đến cho loài người.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Al - le - lu - ia chúng ta cất tiếng mừng Chúa đã khải hoàn. Al - le - lu - ia! Ta hát, cất tiếng mừng Chúa toàn thắng.</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n-lt"/>
              </a:rPr>
              <a:t>Lạy Chúa Thánh Thần là Ánh sáng Chân lý vẹn toàn,</a:t>
            </a:r>
            <a:br>
              <a:rPr lang="vi-VN" sz="5400" b="1">
                <a:solidFill>
                  <a:srgbClr val="003399"/>
                </a:solidFill>
                <a:effectLst>
                  <a:outerShdw blurRad="38100" dist="38100" dir="2700000" algn="tl">
                    <a:srgbClr val="000000">
                      <a:alpha val="43137"/>
                    </a:srgbClr>
                  </a:outerShdw>
                </a:effectLst>
                <a:latin typeface="+mn-lt"/>
              </a:rPr>
            </a:br>
            <a:r>
              <a:rPr lang="vi-VN" sz="5400" b="1">
                <a:solidFill>
                  <a:srgbClr val="003399"/>
                </a:solidFill>
                <a:effectLst>
                  <a:outerShdw blurRad="38100" dist="38100" dir="2700000" algn="tl">
                    <a:srgbClr val="000000">
                      <a:alpha val="43137"/>
                    </a:srgbClr>
                  </a:outerShdw>
                </a:effectLst>
                <a:latin typeface="+mn-lt"/>
              </a:rPr>
              <a:t>Chúa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n-lt"/>
              </a:rPr>
              <a:t> </a:t>
            </a:r>
            <a:r>
              <a:rPr lang="vi-VN" sz="5400" b="1">
                <a:solidFill>
                  <a:srgbClr val="003399"/>
                </a:solidFill>
                <a:effectLst>
                  <a:outerShdw blurRad="38100" dist="38100" dir="2700000" algn="tl">
                    <a:srgbClr val="000000">
                      <a:alpha val="43137"/>
                    </a:srgbClr>
                  </a:outerShdw>
                </a:effectLst>
                <a:latin typeface="+mn-lt"/>
              </a:rPr>
              <a:t>và dùng nhiều cách thế kỳ diệu để hướng dẫn Hội Thánh,</a:t>
            </a:r>
            <a:r>
              <a:rPr lang="en-US" sz="54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573547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Mag-đa-la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 đường biết chăng tiếng vui mừng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Al – le</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lu - ia! Chúa đã sống đã ra khỏi mồ, đã đón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ở Ga-li-lê-a</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743300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 ta đưa tin này ta xiết mừng: Chúa đã thắng trong cuộc Vượt Qua!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80460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 đã chiến đấu Người đã sống thật, mang sự sống đến cho loài người.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26785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Al - le - lu - ia chúng ta cất tiếng mừng Chúa đã khải hoàn. Al - le - lu - ia! Ta hát, cất tiếng mừng Chúa toàn thắng.</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583006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31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2</a:t>
            </a:r>
          </a:p>
          <a:p>
            <a:pPr marL="27432" indent="0" algn="ctr">
              <a:lnSpc>
                <a:spcPct val="120000"/>
              </a:lnSpc>
              <a:buNone/>
            </a:pP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Vì Chúa Sống Lại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Văn Chi</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757266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8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Chiều âm đã tan</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dần, ngày đau thương đi qua</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Giọt lệ sầu thôi lăn trên má</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56625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N</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gàn dân hỡi hãy vui mừng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chúng ta nay sẽ không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còn</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hìm đắm</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 âm</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u bóng tối tử thần</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just"/>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579851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Chúa đã sống lại rồi sự</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đã chiến thắng rồi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 dân ơi </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 đây ta sẽ sống lạ</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lại với Chúa Ki-tô làm một với Chúa Ki-tô</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vi-VN" sz="6600" dirty="0">
                <a:solidFill>
                  <a:srgbClr val="003399"/>
                </a:solidFill>
                <a:effectLst>
                  <a:outerShdw blurRad="38100" dist="38100" dir="2700000" algn="tl">
                    <a:srgbClr val="000000">
                      <a:alpha val="43137"/>
                    </a:srgbClr>
                  </a:outerShdw>
                </a:effectLst>
                <a:latin typeface="+mj-lt"/>
              </a:rPr>
              <a:t/>
            </a:r>
            <a:br>
              <a:rPr lang="vi-VN" sz="6600" dirty="0">
                <a:solidFill>
                  <a:srgbClr val="003399"/>
                </a:solidFill>
                <a:effectLst>
                  <a:outerShdw blurRad="38100" dist="38100" dir="2700000" algn="tl">
                    <a:srgbClr val="000000">
                      <a:alpha val="43137"/>
                    </a:srgbClr>
                  </a:outerShdw>
                </a:effectLst>
                <a:latin typeface="+mj-lt"/>
              </a:rPr>
            </a:b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618302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8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 đau hương sẽ không còn mọi tai ương đi qua rồi </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ẽ không còn đau thương tang tóc</a:t>
            </a:r>
            <a:r>
              <a:rPr lang="en-US"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05792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2237</Words>
  <Application>Microsoft Office PowerPoint</Application>
  <PresentationFormat>On-screen Show (16:9)</PresentationFormat>
  <Paragraphs>146</Paragraphs>
  <Slides>112</Slides>
  <Notes>0</Notes>
  <HiddenSlides>0</HiddenSlides>
  <MMClips>0</MMClips>
  <ScaleCrop>false</ScaleCrop>
  <HeadingPairs>
    <vt:vector size="4" baseType="variant">
      <vt:variant>
        <vt:lpstr>Theme</vt:lpstr>
      </vt:variant>
      <vt:variant>
        <vt:i4>7</vt:i4>
      </vt:variant>
      <vt:variant>
        <vt:lpstr>Slide Titles</vt:lpstr>
      </vt:variant>
      <vt:variant>
        <vt:i4>112</vt:i4>
      </vt:variant>
    </vt:vector>
  </HeadingPairs>
  <TitlesOfParts>
    <vt:vector size="119" baseType="lpstr">
      <vt:lpstr>Office Theme</vt:lpstr>
      <vt:lpstr>10_Office Theme</vt:lpstr>
      <vt:lpstr>36_Default Design</vt:lpstr>
      <vt:lpstr>37_Default Design</vt:lpstr>
      <vt:lpstr>7_Office Theme</vt:lpstr>
      <vt:lpstr>9_Office Theme</vt:lpstr>
      <vt:lpstr>1_Office Theme</vt:lpstr>
      <vt:lpstr>PowerPoint Presentation</vt:lpstr>
      <vt:lpstr>Tập Hát Cộng Đoàn</vt:lpstr>
      <vt:lpstr>Đk: Đây là ngày Chúa đã làm ra, nào ta hãy hỉ hoan vui mừng. </vt:lpstr>
      <vt:lpstr> Tk1: Chúc tụng Chúa vì Ngài nhân từ, ngàn đời Chúa vẫn trọn tình thương.  </vt:lpstr>
      <vt:lpstr>***: Is-ra-el hãy nói lên rằng, ngàn đời Chúa vẫn trọn tình thương. </vt:lpstr>
      <vt:lpstr>Đk: Đây là ngày Chúa đã làm ra, nào ta hãy hỉ hoan vui mừng. </vt:lpstr>
      <vt:lpstr>Chiên Vượt Qua của chúng ta, là Đức Ki-tô. Vậy chúng ta hãy mừng lễ trong Chúa</vt:lpstr>
      <vt:lpstr>PowerPoint Presentation</vt:lpstr>
      <vt:lpstr>Lạy Chúa Thánh Thần là Ánh sáng Chân lý vẹn toàn, Chúa ban những ân huệ thích hợp cho từng thời đại, và dùng nhiều cách thế kỳ diệu để hướng dẫn Hội Thánh, </vt:lpstr>
      <vt:lpstr>này chúng con đang chúng lời cầu nguyện cho các Giám mục, và những người tham dự Thượng Hội đồng Giám mục thế giới. </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 </vt:lpstr>
      <vt:lpstr>thái độ tham gia và lòng nhiệt thành trong sứ vụ của Hội Thánh, Nhờ lời chuyển cầu của Đức Trinh Nữ Maria, Nữ Vương các Tông đồ và là Mẹ của Hội Thánh, </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PowerPoint Presentation</vt:lpstr>
      <vt:lpstr> </vt:lpstr>
      <vt:lpstr>Đk: Đây là ngày Chúa đã làm ra, nào ta hãy hỉ hoan vui mừng. </vt:lpstr>
      <vt:lpstr> Tk1: Chúc tụng Chúa vì Ngài nhân từ, ngàn đời Chúa vẫn trọn tình thương.  </vt:lpstr>
      <vt:lpstr>***: Is-ra-el hãy nói lên rằng, ngàn đời Chúa vẫn trọn tình thương. </vt:lpstr>
      <vt:lpstr>Đk: Đây là ngày Chúa đã làm ra, nào ta hãy hỉ hoan vui mừng. </vt:lpstr>
      <vt:lpstr>Tk2: Cánh tay Chúa vận dụng uy lực, kìa là cánh hữu Ngài vùng cao, </vt:lpstr>
      <vt:lpstr>***: Thoát vong thân và sống loan truyền sự nghiệp Chúa trót cả đời tôi. </vt:lpstr>
      <vt:lpstr>Đk: Đây là ngày Chúa đã làm ra, nào ta hãy hỉ hoan vui mừng. </vt:lpstr>
      <vt:lpstr>Tk3: Đó viên đá thợ nề đã loại lại thành đá góc tường rồi đây, </vt:lpstr>
      <vt:lpstr>Đó chính công trình Chúa đã làm kỳ diệu trước mắt mọi phạm nhân. </vt:lpstr>
      <vt:lpstr>Đk: Đây là ngày Chúa đã làm ra, nào ta hãy hỉ hoan vui mừng. </vt:lpstr>
      <vt:lpstr>PowerPoint Presentation</vt:lpstr>
      <vt:lpstr>PowerPoint Presentation</vt:lpstr>
      <vt:lpstr>Ca tiếp liên Này Chị Maria Madalena</vt:lpstr>
      <vt:lpstr>Đk: Này chị Maria Mađalêna! Chị hãy nói cho chúng tôi hay: Chị đã thấy gì khi chị đi viếng thăm mộ Chúa? </vt:lpstr>
      <vt:lpstr>***: Này chị Maria Mađalêna! Chị hãy nói cho chúng tôi hay: Chị đã nghe gì trên đường về mà lòng chị mừng vui?</vt:lpstr>
      <vt:lpstr>Tk1: Tôi đã thấy ngôi mộ trống không! Alleluia! Alleluia! Tôi đã thấy thiên thần hiện ra. Alleluia! Alleluia! Và Ngài đã phán: Chúa đã sống lại! Alleluia! Alleluia! Alleluia! Alleluia! Alleluia! Alleluia!</vt:lpstr>
      <vt:lpstr>Đk: Này chị Maria Mađalêna! Chị hãy nói cho chúng tôi hay: Chị đã thấy gì khi chị đi viếng thăm mộ Chúa? </vt:lpstr>
      <vt:lpstr>***: Này chị Maria Mađalêna! Chị hãy nói cho chúng tôi hay: Chị đã nghe gì trên đường về mà lòng chị mừng vui?</vt:lpstr>
      <vt:lpstr>Tk2: Thiên Thần phán: Mau về báo tin: Alleluia! Alleluia! Chúa đã chết nay đã phục sinh. Alleluia! Alleluia! Tường thuật mọi nơi: Chúa đã sống lại! Alleluia! Alleluia! Alleluia! Alleluia! Alleluia! Alleluia!</vt:lpstr>
      <vt:lpstr> </vt:lpstr>
      <vt:lpstr>Chiên Vượt Qua của chúng ta, là Đức Ki-tô. Vậy chúng ta hãy mừng lễ trong Chúa</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65</cp:revision>
  <dcterms:created xsi:type="dcterms:W3CDTF">2021-05-09T08:36:44Z</dcterms:created>
  <dcterms:modified xsi:type="dcterms:W3CDTF">2023-04-05T08:37:42Z</dcterms:modified>
</cp:coreProperties>
</file>