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12" r:id="rId3"/>
    <p:sldMasterId id="2147483824" r:id="rId4"/>
  </p:sldMasterIdLst>
  <p:notesMasterIdLst>
    <p:notesMasterId r:id="rId50"/>
  </p:notesMasterIdLst>
  <p:sldIdLst>
    <p:sldId id="9716" r:id="rId5"/>
    <p:sldId id="9600" r:id="rId6"/>
    <p:sldId id="9601" r:id="rId7"/>
    <p:sldId id="9602" r:id="rId8"/>
    <p:sldId id="9603" r:id="rId9"/>
    <p:sldId id="9604" r:id="rId10"/>
    <p:sldId id="9605" r:id="rId11"/>
    <p:sldId id="9606" r:id="rId12"/>
    <p:sldId id="9607" r:id="rId13"/>
    <p:sldId id="9719" r:id="rId14"/>
    <p:sldId id="2146" r:id="rId15"/>
    <p:sldId id="1982" r:id="rId16"/>
    <p:sldId id="1986" r:id="rId17"/>
    <p:sldId id="9670" r:id="rId18"/>
    <p:sldId id="9696" r:id="rId19"/>
    <p:sldId id="9715" r:id="rId20"/>
    <p:sldId id="9711" r:id="rId21"/>
    <p:sldId id="9712" r:id="rId22"/>
    <p:sldId id="9713" r:id="rId23"/>
    <p:sldId id="9714" r:id="rId24"/>
    <p:sldId id="9659" r:id="rId25"/>
    <p:sldId id="258" r:id="rId26"/>
    <p:sldId id="1134" r:id="rId27"/>
    <p:sldId id="1161" r:id="rId28"/>
    <p:sldId id="9678" r:id="rId29"/>
    <p:sldId id="1139" r:id="rId30"/>
    <p:sldId id="9553" r:id="rId31"/>
    <p:sldId id="9554" r:id="rId32"/>
    <p:sldId id="9679" r:id="rId33"/>
    <p:sldId id="9669" r:id="rId34"/>
    <p:sldId id="9720" r:id="rId35"/>
    <p:sldId id="9704" r:id="rId36"/>
    <p:sldId id="9705" r:id="rId37"/>
    <p:sldId id="9706" r:id="rId38"/>
    <p:sldId id="9707" r:id="rId39"/>
    <p:sldId id="9708" r:id="rId40"/>
    <p:sldId id="9709" r:id="rId41"/>
    <p:sldId id="9710" r:id="rId42"/>
    <p:sldId id="9691" r:id="rId43"/>
    <p:sldId id="9717" r:id="rId44"/>
    <p:sldId id="9390" r:id="rId45"/>
    <p:sldId id="2180" r:id="rId46"/>
    <p:sldId id="2182" r:id="rId47"/>
    <p:sldId id="9682" r:id="rId48"/>
    <p:sldId id="9718"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83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8687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476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343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078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958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77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37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023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632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73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5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11131"/>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3350"/>
            <a:ext cx="614995" cy="590550"/>
          </a:xfrm>
          <a:prstGeom prst="rect">
            <a:avLst/>
          </a:prstGeom>
        </p:spPr>
      </p:pic>
    </p:spTree>
    <p:extLst>
      <p:ext uri="{BB962C8B-B14F-4D97-AF65-F5344CB8AC3E}">
        <p14:creationId xmlns:p14="http://schemas.microsoft.com/office/powerpoint/2010/main" val="1444582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3350"/>
            <a:ext cx="614995" cy="590550"/>
          </a:xfrm>
          <a:prstGeom prst="rect">
            <a:avLst/>
          </a:prstGeom>
        </p:spPr>
      </p:pic>
    </p:spTree>
    <p:extLst>
      <p:ext uri="{BB962C8B-B14F-4D97-AF65-F5344CB8AC3E}">
        <p14:creationId xmlns:p14="http://schemas.microsoft.com/office/powerpoint/2010/main" val="1444582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Chung một niềm tin</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Đỗ Vy Hạ</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a:t>
            </a: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1</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Chung một niềm tin chúng con xum họp về đây. Quanh bàn thờ Cha dâng lên lời kinh thánh ái. Cảm tạ hồng ân Cha đã khứng ban đêm ngày. Giữ gì hồn thơ trong trắng như cành huệ tươi.</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51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1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100" b="1" dirty="0" smtClean="0">
                <a:solidFill>
                  <a:srgbClr val="003399"/>
                </a:solidFill>
                <a:latin typeface="+mj-lt"/>
                <a:cs typeface="Times New Roman" panose="02020603050405020304" pitchFamily="18" charset="0"/>
              </a:rPr>
              <a:t>Al-le-lu-ia Al-le-lu-ia Bao uy quyền vinh dự thuộc về Chúa chúng ta. Khắp thế giới muôn người khắp trái đất muôn loài hãy ca ngợi tình Ngài chan hòa ngàn nơi.</a:t>
            </a:r>
            <a:endParaRPr lang="en-US" sz="51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a:t>
            </a: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2</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Con cùng một Cha chúng con chung một Thần Linh. Quy tụ về đây chia nhau cùng một tấm bánh. Dâng lời tụng ca danh Chúa khắp nơi xa gần. Sáng tựa vầng dương sưởi ấm cõi lòng lạnh băng.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51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1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100" b="1" dirty="0" smtClean="0">
                <a:solidFill>
                  <a:srgbClr val="003399"/>
                </a:solidFill>
                <a:latin typeface="+mj-lt"/>
                <a:cs typeface="Times New Roman" panose="02020603050405020304" pitchFamily="18" charset="0"/>
              </a:rPr>
              <a:t>Al-le-lu-ia Al-le-lu-ia Bao uy quyền vinh dự thuộc về Chúa chúng ta. Khắp thế giới muôn người khắp trái đất muôn loài hãy ca ngợi tình Ngài chan hòa ngàn nơi.</a:t>
            </a:r>
            <a:endParaRPr lang="en-US" sz="51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45686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3350"/>
            <a:ext cx="614995" cy="590550"/>
          </a:xfrm>
          <a:prstGeom prst="rect">
            <a:avLst/>
          </a:prstGeom>
        </p:spPr>
      </p:pic>
    </p:spTree>
    <p:extLst>
      <p:ext uri="{BB962C8B-B14F-4D97-AF65-F5344CB8AC3E}">
        <p14:creationId xmlns:p14="http://schemas.microsoft.com/office/powerpoint/2010/main" val="1000710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2476500" y="361950"/>
            <a:ext cx="6553200" cy="1815882"/>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pPr algn="just"/>
            <a:r>
              <a:rPr lang="en-US" sz="2800" b="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CÁC TÔNG ĐỒ RA KHỎI THƯỢNG HỘI ĐỒNG, LÒNG HÂN HOAN BỞI ĐƯỢC COI LÀ XỨNG ĐÁNG CHỊU KHỔ NHỤC VÌ DANH ĐỨC GIÊ-SU.</a:t>
            </a:r>
            <a:endParaRPr lang="en-US" sz="24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5" name="TextBox 4"/>
          <p:cNvSpPr txBox="1"/>
          <p:nvPr/>
        </p:nvSpPr>
        <p:spPr>
          <a:xfrm>
            <a:off x="2463800" y="2177832"/>
            <a:ext cx="6629400" cy="646331"/>
          </a:xfrm>
          <a:prstGeom prst="rect">
            <a:avLst/>
          </a:prstGeom>
          <a:noFill/>
        </p:spPr>
        <p:txBody>
          <a:bodyPr wrap="square" rtlCol="0">
            <a:spAutoFit/>
          </a:bodyPr>
          <a:lstStyle/>
          <a:p>
            <a:r>
              <a:rPr lang="en-US" sz="3600" smtClean="0">
                <a:solidFill>
                  <a:srgbClr val="FFFF00"/>
                </a:solidFill>
              </a:rPr>
              <a:t>Bài trích sách Công vụ Tông Đồ</a:t>
            </a:r>
            <a:endParaRPr lang="en-US" sz="3600">
              <a:solidFill>
                <a:srgbClr val="FFFF00"/>
              </a:solidFill>
            </a:endParaRPr>
          </a:p>
        </p:txBody>
      </p:sp>
    </p:spTree>
    <p:extLst>
      <p:ext uri="{BB962C8B-B14F-4D97-AF65-F5344CB8AC3E}">
        <p14:creationId xmlns:p14="http://schemas.microsoft.com/office/powerpoint/2010/main" val="2942018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800" b="1" smtClean="0">
                <a:solidFill>
                  <a:srgbClr val="003399"/>
                </a:solidFill>
                <a:effectLst>
                  <a:outerShdw blurRad="38100" dist="38100" dir="2700000" algn="tl">
                    <a:srgbClr val="000000">
                      <a:alpha val="43137"/>
                    </a:srgbClr>
                  </a:outerShdw>
                </a:effectLst>
                <a:latin typeface="+mj-lt"/>
                <a:cs typeface="Times New Roman" pitchFamily="18" charset="0"/>
              </a:rPr>
              <a:t>Một điều tôi kiếm tôi xin, là luôn được ở trong đền Chúa.</a:t>
            </a:r>
            <a:endParaRPr lang="en-US" sz="88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1876686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rgbClr val="003399"/>
                </a:solidFill>
                <a:effectLst>
                  <a:outerShdw blurRad="38100" dist="38100" dir="2700000" algn="tl">
                    <a:srgbClr val="000000">
                      <a:alpha val="43137"/>
                    </a:srgbClr>
                  </a:outerShdw>
                </a:effectLst>
                <a:latin typeface="+mj-lt"/>
                <a:cs typeface="Times New Roman" pitchFamily="18" charset="0"/>
              </a:rPr>
              <a:t>Người ta sống không chỉ nhờ cơm bánh, nhưng còn phải nhờ mọi lời miệng Thiên Chúa phán ra.</a:t>
            </a:r>
            <a:endParaRPr lang="en-US" sz="60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231626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3350"/>
            <a:ext cx="614995" cy="590550"/>
          </a:xfrm>
          <a:prstGeom prst="rect">
            <a:avLst/>
          </a:prstGeom>
        </p:spPr>
      </p:pic>
    </p:spTree>
    <p:extLst>
      <p:ext uri="{BB962C8B-B14F-4D97-AF65-F5344CB8AC3E}">
        <p14:creationId xmlns:p14="http://schemas.microsoft.com/office/powerpoint/2010/main" val="3323840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209550"/>
            <a:ext cx="9144000" cy="4933950"/>
          </a:xfrm>
        </p:spPr>
        <p:txBody>
          <a:bodyPr>
            <a:noAutofit/>
          </a:bodyPr>
          <a:lstStyle/>
          <a:p>
            <a:pPr marL="27385" indent="0" algn="just">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dirty="0">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Hiệp lòng xin tiến dâng này của lễ tinh tuyền, là rượu nho bánh miến bởi lao công ngày đêm.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Tựa Mình Máu xưa Chiên Con hiến dâng cứu độ cho toàn dân. Người đổi lấy chính thân mình làm giá cứu chuộc khắp trần gian.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3399"/>
                </a:solidFill>
                <a:latin typeface="+mj-lt"/>
                <a:cs typeface="Times New Roman" panose="02020603050405020304" pitchFamily="18" charset="0"/>
              </a:rPr>
              <a:t>Nguyện dâng lên Chúa</a:t>
            </a:r>
            <a:r>
              <a:rPr lang="en-US" sz="4800" b="1" dirty="0">
                <a:solidFill>
                  <a:srgbClr val="003399"/>
                </a:solidFill>
                <a:latin typeface="+mj-lt"/>
                <a:cs typeface="Times New Roman" panose="02020603050405020304" pitchFamily="18" charset="0"/>
              </a:rPr>
              <a:t>,</a:t>
            </a:r>
            <a:r>
              <a:rPr lang="vi-VN" sz="4800" b="1" dirty="0">
                <a:solidFill>
                  <a:srgbClr val="003399"/>
                </a:solidFill>
                <a:latin typeface="+mj-lt"/>
                <a:cs typeface="Times New Roman" panose="02020603050405020304" pitchFamily="18" charset="0"/>
              </a:rPr>
              <a:t> Rượu nho tinh khiết</a:t>
            </a:r>
            <a:r>
              <a:rPr lang="en-US" sz="4800" b="1" dirty="0">
                <a:solidFill>
                  <a:srgbClr val="003399"/>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800" b="1" dirty="0">
                <a:solidFill>
                  <a:srgbClr val="003399"/>
                </a:solidFill>
                <a:latin typeface="+mj-lt"/>
                <a:cs typeface="Times New Roman" panose="02020603050405020304" pitchFamily="18" charset="0"/>
              </a:rPr>
              <a:t>.</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209550"/>
            <a:ext cx="9144000" cy="5143500"/>
          </a:xfrm>
        </p:spPr>
        <p:txBody>
          <a:bodyPr>
            <a:noAutofit/>
          </a:bodyPr>
          <a:lstStyle/>
          <a:p>
            <a:pPr marL="27385" indent="0" algn="just">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latin typeface="+mj-lt"/>
                <a:cs typeface="Times New Roman" panose="02020603050405020304" pitchFamily="18" charset="0"/>
              </a:rPr>
              <a:t>Nhờ Con Chúa hiến thân bằng khổ giá can trường. Giờ trở nên hiến lễ để trao ban tình thương.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Người phục sinh trong quang vinh thánh oai lẫy lừng trên tầng xanh. Nào thiên sứ với nhân trần hợp tiếng hát mừng : Chúa Phục Sinh.</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3399"/>
                </a:solidFill>
                <a:latin typeface="+mj-lt"/>
                <a:cs typeface="Times New Roman" panose="02020603050405020304" pitchFamily="18" charset="0"/>
              </a:rPr>
              <a:t>Nguyện dâng lên Chúa</a:t>
            </a:r>
            <a:r>
              <a:rPr lang="en-US" sz="4800" b="1" dirty="0">
                <a:solidFill>
                  <a:srgbClr val="003399"/>
                </a:solidFill>
                <a:latin typeface="+mj-lt"/>
                <a:cs typeface="Times New Roman" panose="02020603050405020304" pitchFamily="18" charset="0"/>
              </a:rPr>
              <a:t>,</a:t>
            </a:r>
            <a:r>
              <a:rPr lang="vi-VN" sz="4800" b="1" dirty="0">
                <a:solidFill>
                  <a:srgbClr val="003399"/>
                </a:solidFill>
                <a:latin typeface="+mj-lt"/>
                <a:cs typeface="Times New Roman" panose="02020603050405020304" pitchFamily="18" charset="0"/>
              </a:rPr>
              <a:t> Rượu nho tinh khiết</a:t>
            </a:r>
            <a:r>
              <a:rPr lang="en-US" sz="4800" b="1" dirty="0">
                <a:solidFill>
                  <a:srgbClr val="003399"/>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800" b="1" dirty="0">
                <a:solidFill>
                  <a:srgbClr val="003399"/>
                </a:solidFill>
                <a:latin typeface="+mj-lt"/>
                <a:cs typeface="Times New Roman" panose="02020603050405020304" pitchFamily="18" charset="0"/>
              </a:rPr>
              <a:t>.</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5750408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vi-VN" sz="5400" b="1" dirty="0" smtClean="0">
                <a:solidFill>
                  <a:srgbClr val="003399"/>
                </a:solidFill>
                <a:effectLst>
                  <a:outerShdw blurRad="38100" dist="38100" dir="2700000" algn="tl">
                    <a:srgbClr val="000000">
                      <a:alpha val="43137"/>
                    </a:srgbClr>
                  </a:outerShdw>
                </a:effectLst>
                <a:latin typeface="+mj-lt"/>
              </a:rPr>
              <a:t>,</a:t>
            </a:r>
            <a:r>
              <a:rPr lang="en-US" sz="5400" b="1" dirty="0" smtClean="0">
                <a:solidFill>
                  <a:srgbClr val="FF0000"/>
                </a:solidFill>
                <a:effectLst>
                  <a:outerShdw blurRad="38100" dist="38100" dir="2700000" algn="tl">
                    <a:srgbClr val="000000">
                      <a:alpha val="43137"/>
                    </a:srgbClr>
                  </a:outerShdw>
                </a:effectLst>
                <a:latin typeface="+mj-lt"/>
              </a:rPr>
              <a:t> </a:t>
            </a:r>
            <a:r>
              <a:rPr lang="vi-VN" sz="5400" b="1" dirty="0" smtClean="0">
                <a:solidFill>
                  <a:srgbClr val="000099"/>
                </a:solidFill>
                <a:effectLst>
                  <a:outerShdw blurRad="38100" dist="38100" dir="2700000" algn="tl">
                    <a:srgbClr val="000000">
                      <a:alpha val="43137"/>
                    </a:srgbClr>
                  </a:outerShdw>
                </a:effectLst>
                <a:latin typeface="+mj-lt"/>
              </a:rPr>
              <a:t>C</a:t>
            </a:r>
            <a:r>
              <a:rPr lang="vi-VN" sz="5400" b="1" dirty="0" smtClean="0">
                <a:solidFill>
                  <a:srgbClr val="003399"/>
                </a:solidFill>
                <a:effectLst>
                  <a:outerShdw blurRad="38100" dist="38100" dir="2700000" algn="tl">
                    <a:srgbClr val="000000">
                      <a:alpha val="43137"/>
                    </a:srgbClr>
                  </a:outerShdw>
                </a:effectLst>
                <a:latin typeface="+mj-lt"/>
              </a:rPr>
              <a:t>húa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vi-VN" sz="5400" b="1" dirty="0" smtClean="0">
                <a:solidFill>
                  <a:srgbClr val="003399"/>
                </a:solidFill>
                <a:effectLst>
                  <a:outerShdw blurRad="38100" dist="38100" dir="2700000" algn="tl">
                    <a:srgbClr val="000000">
                      <a:alpha val="43137"/>
                    </a:srgbClr>
                  </a:outerShdw>
                </a:effectLst>
                <a:latin typeface="+mj-lt"/>
              </a:rPr>
              <a:t>,</a:t>
            </a:r>
            <a:r>
              <a:rPr lang="en-US" sz="5400" b="1" dirty="0" smtClean="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r>
              <a:rPr lang="vi-VN" sz="5400" b="1" dirty="0" smtClean="0">
                <a:solidFill>
                  <a:srgbClr val="003399"/>
                </a:solidFill>
                <a:effectLst>
                  <a:outerShdw blurRad="38100" dist="38100" dir="2700000" algn="tl">
                    <a:srgbClr val="000000">
                      <a:alpha val="43137"/>
                    </a:srgbClr>
                  </a:outerShdw>
                </a:effectLst>
                <a:latin typeface="+mj-lt"/>
              </a:rPr>
              <a:t>,</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3350"/>
            <a:ext cx="614995" cy="590550"/>
          </a:xfrm>
          <a:prstGeom prst="rect">
            <a:avLst/>
          </a:prstGeom>
        </p:spPr>
      </p:pic>
    </p:spTree>
    <p:extLst>
      <p:ext uri="{BB962C8B-B14F-4D97-AF65-F5344CB8AC3E}">
        <p14:creationId xmlns:p14="http://schemas.microsoft.com/office/powerpoint/2010/main" val="1444582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a:solidFill>
                  <a:srgbClr val="660066"/>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660066"/>
                </a:solidFill>
                <a:effectLst>
                  <a:outerShdw blurRad="38100" dist="38100" dir="2700000" algn="tl">
                    <a:srgbClr val="000000">
                      <a:alpha val="43137"/>
                    </a:srgbClr>
                  </a:outerShdw>
                </a:effectLst>
                <a:latin typeface="+mj-lt"/>
                <a:cs typeface="Times New Roman" pitchFamily="18" charset="0"/>
              </a:rPr>
            </a:b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Tất</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Cả</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Đời</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Con</a:t>
            </a:r>
            <a:b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br>
            <a:r>
              <a:rPr lang="en-US" sz="6000" b="1" i="1" err="1">
                <a:solidFill>
                  <a:srgbClr val="003399"/>
                </a:solidFill>
                <a:effectLst>
                  <a:outerShdw blurRad="38100" dist="38100" dir="2700000" algn="tl">
                    <a:srgbClr val="000000">
                      <a:alpha val="43137"/>
                    </a:srgbClr>
                  </a:outerShdw>
                </a:effectLst>
                <a:latin typeface="+mj-lt"/>
                <a:cs typeface="Times New Roman" pitchFamily="18" charset="0"/>
              </a:rPr>
              <a:t>Giang</a:t>
            </a:r>
            <a:r>
              <a:rPr lang="en-US" sz="6000" b="1" i="1">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i="1" smtClean="0">
                <a:solidFill>
                  <a:srgbClr val="003399"/>
                </a:solidFill>
                <a:effectLst>
                  <a:outerShdw blurRad="38100" dist="38100" dir="2700000" algn="tl">
                    <a:srgbClr val="000000">
                      <a:alpha val="43137"/>
                    </a:srgbClr>
                  </a:outerShdw>
                </a:effectLst>
                <a:latin typeface="+mj-lt"/>
                <a:cs typeface="Times New Roman" pitchFamily="18" charset="0"/>
              </a:rPr>
              <a:t>Ân</a:t>
            </a:r>
            <a:endParaRPr lang="vi-VN" sz="8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10282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1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Tk1:</a:t>
            </a:r>
            <a:r>
              <a:rPr lang="en-US" sz="5100" dirty="0">
                <a:effectLst>
                  <a:outerShdw blurRad="38100" dist="38100" dir="2700000" algn="tl">
                    <a:srgbClr val="000000">
                      <a:alpha val="43137"/>
                    </a:srgbClr>
                  </a:outerShdw>
                </a:effectLst>
                <a:latin typeface="+mj-lt"/>
                <a:cs typeface="Times New Roman" panose="02020603050405020304" pitchFamily="18" charset="0"/>
              </a:rPr>
              <a:t> </a:t>
            </a:r>
            <a:r>
              <a:rPr lang="vi-VN" sz="5100" b="1" dirty="0">
                <a:solidFill>
                  <a:srgbClr val="003399"/>
                </a:solidFill>
                <a:latin typeface="+mj-lt"/>
                <a:cs typeface="Times New Roman" panose="02020603050405020304" pitchFamily="18" charset="0"/>
              </a:rPr>
              <a:t>Chúa là tất cả đời con, con là tất cả của Chúa, vì yêu con Chúa tác sinh muôn loài, vì yêu con tay Chúa thương an bài, cho con một đời vui sống thiết tha. </a:t>
            </a:r>
            <a:endParaRPr lang="vi-VN" sz="51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12447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1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100" dirty="0">
                <a:effectLst>
                  <a:outerShdw blurRad="38100" dist="38100" dir="2700000" algn="tl">
                    <a:srgbClr val="000000">
                      <a:alpha val="43137"/>
                    </a:srgbClr>
                  </a:outerShdw>
                </a:effectLst>
                <a:latin typeface="+mj-lt"/>
                <a:cs typeface="Times New Roman" panose="02020603050405020304" pitchFamily="18" charset="0"/>
              </a:rPr>
              <a:t> </a:t>
            </a:r>
            <a:r>
              <a:rPr lang="vi-VN" sz="5100" b="1" dirty="0">
                <a:solidFill>
                  <a:srgbClr val="003399"/>
                </a:solidFill>
                <a:latin typeface="+mj-lt"/>
                <a:cs typeface="Times New Roman" panose="02020603050405020304" pitchFamily="18" charset="0"/>
              </a:rPr>
              <a:t>Chúa là tất cả đời con, con là tất cả của Chúa, vì yêu con Chúa chết treo khổ hình, vì yêu con nên đã quên thân mình, cho con được làm Con Chúa suốt đời.</a:t>
            </a:r>
            <a:endParaRPr lang="vi-VN" sz="51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28275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400">
                <a:effectLst>
                  <a:outerShdw blurRad="38100" dist="38100" dir="2700000" algn="tl">
                    <a:srgbClr val="000000">
                      <a:alpha val="43137"/>
                    </a:srgbClr>
                  </a:outerShdw>
                </a:effectLst>
                <a:latin typeface="+mj-lt"/>
                <a:cs typeface="Times New Roman" panose="02020603050405020304" pitchFamily="18" charset="0"/>
              </a:rPr>
              <a:t> </a:t>
            </a:r>
            <a:r>
              <a:rPr lang="vi-VN" sz="5400" b="1" smtClean="0">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a:t>
            </a:r>
            <a:r>
              <a:rPr lang="vi-VN" sz="5400" b="1" dirty="0">
                <a:solidFill>
                  <a:srgbClr val="003399"/>
                </a:solidFill>
                <a:latin typeface="+mj-lt"/>
                <a:cs typeface="Times New Roman" panose="02020603050405020304" pitchFamily="18" charset="0"/>
              </a:rPr>
              <a:t> Chúa chính là gia nghiệp đời con, gia nghiệp đời con</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Con xin được đáp lại tình yêu, xin được đáp lại, đáp lại tình yêu.</a:t>
            </a:r>
            <a:endParaRPr lang="vi-VN"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87997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a:t>
            </a: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2</a:t>
            </a: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Sông nào chẳng đổ miền xuôi con người có thuở nằm nôi. Thời gian đưa chiếc lá bay qua rồi, đời vương vương như áng mây bên trời, tim con bồi hồi xao xuyến mãi thôi. </a:t>
            </a:r>
            <a:endParaRPr lang="vi-VN"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17740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Ân tình Chúa đổ chẳng vơi con nào thấu lòng trời cao. Tình yêu thương vẫn thiết tha tuôn trào, tình dâng cao cho ngất ngây tâm hồn, reo vui một niềm cảm mến vô bờ.</a:t>
            </a:r>
            <a:endParaRPr lang="vi-VN"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80966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400">
                <a:effectLst>
                  <a:outerShdw blurRad="38100" dist="38100" dir="2700000" algn="tl">
                    <a:srgbClr val="000000">
                      <a:alpha val="43137"/>
                    </a:srgbClr>
                  </a:outerShdw>
                </a:effectLst>
                <a:latin typeface="+mj-lt"/>
                <a:cs typeface="Times New Roman" panose="02020603050405020304" pitchFamily="18" charset="0"/>
              </a:rPr>
              <a:t> </a:t>
            </a:r>
            <a:r>
              <a:rPr lang="vi-VN" sz="5400" b="1" smtClean="0">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a:t>
            </a:r>
            <a:r>
              <a:rPr lang="vi-VN" sz="5400" b="1" dirty="0">
                <a:solidFill>
                  <a:srgbClr val="003399"/>
                </a:solidFill>
                <a:latin typeface="+mj-lt"/>
                <a:cs typeface="Times New Roman" panose="02020603050405020304" pitchFamily="18" charset="0"/>
              </a:rPr>
              <a:t> Chúa chính là gia nghiệp đời con, gia nghiệp đời con</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Con xin được đáp lại tình yêu, xin được đáp lại, đáp lại tình yêu.</a:t>
            </a:r>
            <a:endParaRPr lang="vi-VN"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14571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a:solidFill>
                  <a:srgbClr val="003399"/>
                </a:solidFill>
                <a:effectLst>
                  <a:outerShdw blurRad="38100" dist="38100" dir="2700000" algn="tl">
                    <a:srgbClr val="000000">
                      <a:alpha val="43137"/>
                    </a:srgbClr>
                  </a:outerShdw>
                </a:effectLst>
                <a:latin typeface="+mj-lt"/>
              </a:rPr>
              <a:t>này chúng con đang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ch</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u</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ng</a:t>
            </a:r>
            <a:r>
              <a:rPr lang="vi-VN" sz="5400" b="1" dirty="0" smtClean="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lời cầu nguyện cho </a:t>
            </a:r>
            <a:r>
              <a:rPr lang="vi-VN" sz="5400" b="1" dirty="0" smtClean="0">
                <a:solidFill>
                  <a:srgbClr val="003399"/>
                </a:solidFill>
                <a:effectLst>
                  <a:outerShdw blurRad="38100" dist="38100" dir="2700000" algn="tl">
                    <a:srgbClr val="000000">
                      <a:alpha val="43137"/>
                    </a:srgbClr>
                  </a:outerShdw>
                </a:effectLst>
                <a:latin typeface="+mj-lt"/>
              </a:rPr>
              <a:t>các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smtClean="0">
                <a:solidFill>
                  <a:srgbClr val="003399"/>
                </a:solidFill>
                <a:effectLst>
                  <a:outerShdw blurRad="38100" dist="38100" dir="2700000" algn="tl">
                    <a:srgbClr val="000000">
                      <a:alpha val="43137"/>
                    </a:srgbClr>
                  </a:outerShdw>
                </a:effectLst>
                <a:latin typeface="+mj-lt"/>
              </a:rPr>
              <a:t>và </a:t>
            </a:r>
            <a:r>
              <a:rPr lang="vi-VN" sz="5400" b="1" dirty="0">
                <a:solidFill>
                  <a:srgbClr val="003399"/>
                </a:solidFill>
                <a:effectLst>
                  <a:outerShdw blurRad="38100" dist="38100" dir="2700000" algn="tl">
                    <a:srgbClr val="000000">
                      <a:alpha val="43137"/>
                    </a:srgbClr>
                  </a:outerShdw>
                </a:effectLst>
                <a:latin typeface="+mj-lt"/>
              </a:rPr>
              <a:t>những người tham dự Thượng Hội đồng Giám mục thế giới</a:t>
            </a:r>
            <a:r>
              <a:rPr lang="vi-VN" sz="5400" b="1" dirty="0" smtClean="0">
                <a:solidFill>
                  <a:srgbClr val="003399"/>
                </a:solidFill>
                <a:effectLst>
                  <a:outerShdw blurRad="38100" dist="38100" dir="2700000" algn="tl">
                    <a:srgbClr val="000000">
                      <a:alpha val="43137"/>
                    </a:srgbClr>
                  </a:outerShdw>
                </a:effectLst>
                <a:latin typeface="+mj-lt"/>
              </a:rPr>
              <a:t>.</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3350"/>
            <a:ext cx="614995" cy="590550"/>
          </a:xfrm>
          <a:prstGeom prst="rect">
            <a:avLst/>
          </a:prstGeom>
        </p:spPr>
      </p:pic>
    </p:spTree>
    <p:extLst>
      <p:ext uri="{BB962C8B-B14F-4D97-AF65-F5344CB8AC3E}">
        <p14:creationId xmlns:p14="http://schemas.microsoft.com/office/powerpoint/2010/main" val="1444582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a:noFill/>
        </p:spPr>
        <p:txBody>
          <a:bodyPr>
            <a:noAutofit/>
          </a:bodyPr>
          <a:lstStyle/>
          <a:p>
            <a:pPr marL="27432" indent="0" algn="ctr">
              <a:lnSpc>
                <a:spcPct val="130000"/>
              </a:lnSpc>
              <a:buNone/>
            </a:pP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6000" b="1" dirty="0">
                <a:solidFill>
                  <a:srgbClr val="FF0000"/>
                </a:solidFill>
                <a:latin typeface="+mj-lt"/>
                <a:cs typeface="Times New Roman" panose="02020603050405020304" pitchFamily="18" charset="0"/>
              </a:rPr>
              <a:t>CHÚA GIÀU LÒNG </a:t>
            </a:r>
            <a:endParaRPr lang="vi-VN" sz="6000" b="1" dirty="0" smtClean="0">
              <a:solidFill>
                <a:srgbClr val="FF0000"/>
              </a:solidFill>
              <a:latin typeface="+mj-lt"/>
              <a:cs typeface="Times New Roman" panose="02020603050405020304" pitchFamily="18" charset="0"/>
            </a:endParaRPr>
          </a:p>
          <a:p>
            <a:pPr marL="0" indent="0" algn="ctr">
              <a:lnSpc>
                <a:spcPct val="120000"/>
              </a:lnSpc>
              <a:buNone/>
            </a:pPr>
            <a:r>
              <a:rPr lang="vi-VN" sz="6000" b="1" dirty="0" smtClean="0">
                <a:solidFill>
                  <a:srgbClr val="FF0000"/>
                </a:solidFill>
                <a:latin typeface="+mj-lt"/>
                <a:cs typeface="Times New Roman" panose="02020603050405020304" pitchFamily="18" charset="0"/>
              </a:rPr>
              <a:t>XÓT </a:t>
            </a:r>
            <a:r>
              <a:rPr lang="vi-VN" sz="6000" b="1" dirty="0">
                <a:solidFill>
                  <a:srgbClr val="FF0000"/>
                </a:solidFill>
                <a:latin typeface="+mj-lt"/>
                <a:cs typeface="Times New Roman" panose="02020603050405020304" pitchFamily="18" charset="0"/>
              </a:rPr>
              <a:t>THƯƠNG</a:t>
            </a:r>
            <a:r>
              <a:rPr lang="vi-VN" sz="5400" dirty="0">
                <a:solidFill>
                  <a:srgbClr val="FF0000"/>
                </a:solidFill>
                <a:latin typeface="+mj-lt"/>
                <a:cs typeface="Times New Roman" panose="02020603050405020304" pitchFamily="18" charset="0"/>
              </a:rPr>
              <a:t/>
            </a:r>
            <a:br>
              <a:rPr lang="vi-VN" sz="5400" dirty="0">
                <a:solidFill>
                  <a:srgbClr val="FF0000"/>
                </a:solidFill>
                <a:latin typeface="+mj-lt"/>
                <a:cs typeface="Times New Roman" panose="02020603050405020304" pitchFamily="18" charset="0"/>
              </a:rPr>
            </a:br>
            <a:r>
              <a:rPr lang="vi-VN" b="1" dirty="0">
                <a:solidFill>
                  <a:srgbClr val="FF0000"/>
                </a:solidFill>
                <a:latin typeface="+mj-lt"/>
                <a:cs typeface="Times New Roman" panose="02020603050405020304" pitchFamily="18" charset="0"/>
              </a:rPr>
              <a:t>Lm. Giuse Vũ Đức Hiệp</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832092"/>
          </a:xfrm>
          <a:prstGeom prst="rect">
            <a:avLst/>
          </a:prstGeom>
        </p:spPr>
        <p:txBody>
          <a:bodyPr wrap="square">
            <a:spAutoFit/>
          </a:bodyPr>
          <a:lstStyle/>
          <a:p>
            <a:pPr algn="just"/>
            <a:r>
              <a:rPr lang="en-US" sz="4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dirty="0">
                <a:solidFill>
                  <a:srgbClr val="003399"/>
                </a:solidFill>
                <a:latin typeface="+mj-lt"/>
                <a:cs typeface="Times New Roman" panose="02020603050405020304" pitchFamily="18" charset="0"/>
              </a:rPr>
              <a:t>Nhân loại hôm nay đang trải qua bao là sự dữ. Con người hôm nay đang sống trong tuyệt vọng lo âu. Chúng con đến kêu cầu Chúa giàu lòng xót thương. Ngài mở ra con đường đưa đến tận nguồn suối yêu </a:t>
            </a:r>
            <a:r>
              <a:rPr lang="vi-VN" sz="4400" b="1" dirty="0" smtClean="0">
                <a:solidFill>
                  <a:srgbClr val="003399"/>
                </a:solidFill>
                <a:latin typeface="+mj-lt"/>
                <a:cs typeface="Times New Roman" panose="02020603050405020304" pitchFamily="18" charset="0"/>
              </a:rPr>
              <a:t>thương</a:t>
            </a:r>
            <a:r>
              <a:rPr lang="en-US" sz="4400" b="1" dirty="0" smtClean="0">
                <a:solidFill>
                  <a:srgbClr val="003399"/>
                </a:solidFill>
                <a:latin typeface="+mj-lt"/>
                <a:cs typeface="Times New Roman" panose="02020603050405020304" pitchFamily="18" charset="0"/>
              </a:rPr>
              <a:t>.</a:t>
            </a:r>
            <a:endParaRPr lang="en-US" sz="4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3350"/>
            <a:ext cx="614995" cy="590550"/>
          </a:xfrm>
          <a:prstGeom prst="rect">
            <a:avLst/>
          </a:prstGeom>
        </p:spPr>
      </p:pic>
    </p:spTree>
    <p:extLst>
      <p:ext uri="{BB962C8B-B14F-4D97-AF65-F5344CB8AC3E}">
        <p14:creationId xmlns:p14="http://schemas.microsoft.com/office/powerpoint/2010/main" val="1444582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dirty="0">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dirty="0">
                <a:solidFill>
                  <a:srgbClr val="003399"/>
                </a:solidFill>
                <a:effectLst>
                  <a:outerShdw blurRad="38100" dist="38100" dir="2700000" algn="tl">
                    <a:srgbClr val="000000">
                      <a:alpha val="43137"/>
                    </a:srgbClr>
                  </a:outerShdw>
                </a:effectLst>
                <a:latin typeface="+mj-lt"/>
              </a:rPr>
            </a:b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Thánh</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smtClean="0">
                <a:solidFill>
                  <a:srgbClr val="003399"/>
                </a:solidFill>
                <a:effectLst>
                  <a:outerShdw blurRad="38100" dist="38100" dir="2700000" algn="tl">
                    <a:srgbClr val="000000">
                      <a:alpha val="43137"/>
                    </a:srgbClr>
                  </a:outerShdw>
                </a:effectLst>
                <a:latin typeface="+mj-lt"/>
              </a:rPr>
              <a:t>xin </a:t>
            </a:r>
            <a:r>
              <a:rPr lang="vi-VN" sz="4800" b="1" dirty="0">
                <a:solidFill>
                  <a:srgbClr val="003399"/>
                </a:solidFill>
                <a:effectLst>
                  <a:outerShdw blurRad="38100" dist="38100" dir="2700000" algn="tl">
                    <a:srgbClr val="000000">
                      <a:alpha val="43137"/>
                    </a:srgbClr>
                  </a:outerShdw>
                </a:effectLst>
                <a:latin typeface="+mj-lt"/>
              </a:rPr>
              <a:t>tuôn tràn trên các Mục </a:t>
            </a:r>
            <a:r>
              <a:rPr lang="vi-VN" sz="4800" b="1" dirty="0" smtClean="0">
                <a:solidFill>
                  <a:srgbClr val="003399"/>
                </a:solidFill>
                <a:effectLst>
                  <a:outerShdw blurRad="38100" dist="38100" dir="2700000" algn="tl">
                    <a:srgbClr val="000000">
                      <a:alpha val="43137"/>
                    </a:srgbClr>
                  </a:outerShdw>
                </a:effectLst>
                <a:latin typeface="+mj-lt"/>
              </a:rPr>
              <a:t>tử</a:t>
            </a:r>
            <a:r>
              <a:rPr lang="vi-VN" sz="4800" b="1" dirty="0">
                <a:solidFill>
                  <a:srgbClr val="003399"/>
                </a:solidFill>
                <a:effectLst>
                  <a:outerShdw blurRad="38100" dist="38100" dir="2700000" algn="tl">
                    <a:srgbClr val="000000">
                      <a:alpha val="43137"/>
                    </a:srgbClr>
                  </a:outerShdw>
                </a:effectLst>
              </a:rPr>
              <a:t> </a:t>
            </a:r>
            <a:r>
              <a:rPr lang="vi-VN" sz="4800" b="1" dirty="0" smtClean="0">
                <a:solidFill>
                  <a:srgbClr val="003399"/>
                </a:solidFill>
                <a:effectLst>
                  <a:outerShdw blurRad="38100" dist="38100" dir="2700000" algn="tl">
                    <a:srgbClr val="000000">
                      <a:alpha val="43137"/>
                    </a:srgbClr>
                  </a:outerShdw>
                </a:effectLst>
                <a:latin typeface="+mj-lt"/>
              </a:rPr>
              <a:t>ơn </a:t>
            </a:r>
            <a:r>
              <a:rPr lang="vi-VN" sz="4800" b="1" dirty="0">
                <a:solidFill>
                  <a:srgbClr val="003399"/>
                </a:solidFill>
                <a:effectLst>
                  <a:outerShdw blurRad="38100" dist="38100" dir="2700000" algn="tl">
                    <a:srgbClr val="000000">
                      <a:alpha val="43137"/>
                    </a:srgbClr>
                  </a:outerShdw>
                </a:effectLst>
                <a:latin typeface="+mj-lt"/>
              </a:rPr>
              <a:t>khôn ngoan và thông hiểu,</a:t>
            </a:r>
            <a:r>
              <a:rPr lang="en-US" sz="4800" b="1" dirty="0">
                <a:solidFill>
                  <a:srgbClr val="003399"/>
                </a:solidFill>
                <a:effectLst>
                  <a:outerShdw blurRad="38100" dist="38100" dir="2700000" algn="tl">
                    <a:srgbClr val="000000">
                      <a:alpha val="43137"/>
                    </a:srgbClr>
                  </a:outerShdw>
                </a:effectLst>
                <a:latin typeface="+mj-lt"/>
              </a:rPr>
              <a:t> </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gìn</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giữ</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các</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ngài</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luôn</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hiệp</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thông</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với</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nhau</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48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a:t>
            </a:r>
            <a:r>
              <a:rPr lang="vi-VN" sz="5400" b="1" smtClean="0">
                <a:solidFill>
                  <a:srgbClr val="003399"/>
                </a:solidFill>
                <a:effectLst>
                  <a:outerShdw blurRad="38100" dist="38100" dir="2700000" algn="tl">
                    <a:srgbClr val="000000">
                      <a:alpha val="43137"/>
                    </a:srgbClr>
                  </a:outerShdw>
                </a:effectLst>
                <a:latin typeface="+mj-lt"/>
              </a:rPr>
              <a:t>Chúa </a:t>
            </a:r>
            <a:r>
              <a:rPr lang="vi-VN" sz="5400" b="1">
                <a:solidFill>
                  <a:srgbClr val="003399"/>
                </a:solidFill>
                <a:effectLst>
                  <a:outerShdw blurRad="38100" dist="38100" dir="2700000" algn="tl">
                    <a:srgbClr val="000000">
                      <a:alpha val="43137"/>
                    </a:srgbClr>
                  </a:outerShdw>
                </a:effectLst>
                <a:latin typeface="+mj-lt"/>
              </a:rPr>
              <a:t>thực thi những điều Chúa truyền dạy</a:t>
            </a:r>
            <a:r>
              <a:rPr lang="vi-VN" sz="5400" b="1" smtClean="0">
                <a:solidFill>
                  <a:srgbClr val="003399"/>
                </a:solidFill>
                <a:effectLst>
                  <a:outerShdw blurRad="38100" dist="38100" dir="2700000" algn="tl">
                    <a:srgbClr val="000000">
                      <a:alpha val="43137"/>
                    </a:srgbClr>
                  </a:outerShdw>
                </a:effectLst>
                <a:latin typeface="+mj-lt"/>
              </a:rPr>
              <a:t>.</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dirty="0">
                <a:solidFill>
                  <a:srgbClr val="003399"/>
                </a:solidFill>
                <a:effectLst>
                  <a:outerShdw blurRad="38100" dist="38100" dir="2700000" algn="tl">
                    <a:srgbClr val="000000">
                      <a:alpha val="43137"/>
                    </a:srgbClr>
                  </a:outerShdw>
                </a:effectLst>
                <a:latin typeface="+mj-lt"/>
              </a:rPr>
              <a:t>Các giáo phận Việt Nam chúng</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con</a:t>
            </a:r>
            <a:r>
              <a:rPr lang="en-US" b="1" dirty="0"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b="1" dirty="0" smtClean="0">
                <a:solidFill>
                  <a:srgbClr val="003399"/>
                </a:solidFill>
                <a:effectLst>
                  <a:outerShdw blurRad="38100" dist="38100" dir="2700000" algn="tl">
                    <a:srgbClr val="000000">
                      <a:alpha val="43137"/>
                    </a:srgbClr>
                  </a:outerShdw>
                </a:effectLst>
                <a:latin typeface="+mj-lt"/>
              </a:rPr>
              <a:t>luôn </a:t>
            </a:r>
            <a:r>
              <a:rPr lang="vi-VN" b="1" dirty="0">
                <a:solidFill>
                  <a:srgbClr val="003399"/>
                </a:solidFill>
                <a:effectLst>
                  <a:outerShdw blurRad="38100" dist="38100" dir="2700000" algn="tl">
                    <a:srgbClr val="000000">
                      <a:alpha val="43137"/>
                    </a:srgbClr>
                  </a:outerShdw>
                </a:effectLst>
                <a:latin typeface="+mj-lt"/>
              </a:rPr>
              <a:t>muốn cùng chung nhịp bước với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Hội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Thánh</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hoàn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vũ</a:t>
            </a:r>
            <a:r>
              <a:rPr lang="vi-VN" b="1" dirty="0" smtClean="0">
                <a:solidFill>
                  <a:srgbClr val="003399"/>
                </a:solidFill>
                <a:effectLst>
                  <a:outerShdw blurRad="38100" dist="38100" dir="2700000" algn="tl">
                    <a:srgbClr val="000000">
                      <a:alpha val="43137"/>
                    </a:srgbClr>
                  </a:outerShdw>
                </a:effectLst>
                <a:latin typeface="+mj-lt"/>
              </a:rPr>
              <a:t>,</a:t>
            </a:r>
            <a:r>
              <a:rPr lang="en-US" b="1" dirty="0" smtClean="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xin cho chúng con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biết đồng </a:t>
            </a:r>
            <a:r>
              <a:rPr lang="vi-VN" b="1" dirty="0" smtClean="0">
                <a:solidFill>
                  <a:srgbClr val="003399"/>
                </a:solidFill>
                <a:effectLst>
                  <a:outerShdw blurRad="38100" dist="38100" dir="2700000" algn="tl">
                    <a:srgbClr val="000000">
                      <a:alpha val="43137"/>
                    </a:srgbClr>
                  </a:outerShdw>
                </a:effectLst>
                <a:latin typeface="+mj-lt"/>
              </a:rPr>
              <a:t>cảm </a:t>
            </a:r>
            <a:r>
              <a:rPr lang="vi-VN" b="1" dirty="0">
                <a:solidFill>
                  <a:srgbClr val="003399"/>
                </a:solidFill>
                <a:effectLst>
                  <a:outerShdw blurRad="38100" dist="38100" dir="2700000" algn="tl">
                    <a:srgbClr val="000000">
                      <a:alpha val="43137"/>
                    </a:srgbClr>
                  </a:outerShdw>
                </a:effectLst>
                <a:latin typeface="+mj-lt"/>
              </a:rPr>
              <a:t>với nỗi thao thức của các Mục tử trên toàn thế giới</a:t>
            </a:r>
            <a:r>
              <a:rPr lang="vi-VN" b="1" dirty="0" smtClean="0">
                <a:solidFill>
                  <a:srgbClr val="003399"/>
                </a:solidFill>
                <a:effectLst>
                  <a:outerShdw blurRad="38100" dist="38100" dir="2700000" algn="tl">
                    <a:srgbClr val="000000">
                      <a:alpha val="43137"/>
                    </a:srgbClr>
                  </a:outerShdw>
                </a:effectLst>
                <a:latin typeface="+mj-lt"/>
              </a:rPr>
              <a:t>,</a:t>
            </a:r>
            <a:r>
              <a:rPr lang="en-US" b="1" dirty="0" smtClean="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ngày càng ý thức hơn về tình hiệp thông</a:t>
            </a:r>
            <a:r>
              <a:rPr lang="vi-VN" b="1" dirty="0" smtClean="0">
                <a:solidFill>
                  <a:srgbClr val="003399"/>
                </a:solidFill>
                <a:effectLst>
                  <a:outerShdw blurRad="38100" dist="38100" dir="2700000" algn="tl">
                    <a:srgbClr val="000000">
                      <a:alpha val="43137"/>
                    </a:srgbClr>
                  </a:outerShdw>
                </a:effectLst>
                <a:latin typeface="+mj-lt"/>
              </a:rPr>
              <a:t>,</a:t>
            </a:r>
            <a:endParaRPr lang="en-US"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smtClean="0">
                <a:solidFill>
                  <a:srgbClr val="003399"/>
                </a:solidFill>
                <a:effectLst>
                  <a:outerShdw blurRad="38100" dist="38100" dir="2700000" algn="tl">
                    <a:srgbClr val="000000">
                      <a:alpha val="43137"/>
                    </a:srgbClr>
                  </a:outerShdw>
                </a:effectLst>
                <a:latin typeface="+mj-lt"/>
              </a:rPr>
              <a:t>Nhờ </a:t>
            </a:r>
            <a:r>
              <a:rPr lang="vi-VN" sz="4900" b="1">
                <a:solidFill>
                  <a:srgbClr val="003399"/>
                </a:solidFill>
                <a:effectLst>
                  <a:outerShdw blurRad="38100" dist="38100" dir="2700000" algn="tl">
                    <a:srgbClr val="000000">
                      <a:alpha val="43137"/>
                    </a:srgbClr>
                  </a:outerShdw>
                </a:effectLst>
                <a:latin typeface="+mj-lt"/>
              </a:rPr>
              <a:t>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smtClean="0">
                <a:solidFill>
                  <a:srgbClr val="003399"/>
                </a:solidFill>
                <a:effectLst>
                  <a:outerShdw blurRad="38100" dist="38100" dir="2700000" algn="tl">
                    <a:srgbClr val="000000">
                      <a:alpha val="43137"/>
                    </a:srgbClr>
                  </a:outerShdw>
                </a:effectLst>
                <a:latin typeface="+mj-lt"/>
              </a:rPr>
              <a:t>Nữ </a:t>
            </a:r>
            <a:r>
              <a:rPr lang="vi-VN" sz="4900" b="1">
                <a:solidFill>
                  <a:srgbClr val="003399"/>
                </a:solidFill>
                <a:effectLst>
                  <a:outerShdw blurRad="38100" dist="38100" dir="2700000" algn="tl">
                    <a:srgbClr val="000000">
                      <a:alpha val="43137"/>
                    </a:srgbClr>
                  </a:outerShdw>
                </a:effectLst>
                <a:latin typeface="+mj-lt"/>
              </a:rPr>
              <a:t>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smtClean="0">
                <a:solidFill>
                  <a:srgbClr val="003399"/>
                </a:solidFill>
                <a:effectLst>
                  <a:outerShdw blurRad="38100" dist="38100" dir="2700000" algn="tl">
                    <a:srgbClr val="000000">
                      <a:alpha val="43137"/>
                    </a:srgbClr>
                  </a:outerShdw>
                </a:effectLst>
                <a:latin typeface="+mj-lt"/>
              </a:rPr>
              <a:t>và </a:t>
            </a:r>
            <a:r>
              <a:rPr lang="vi-VN" sz="4900" b="1">
                <a:solidFill>
                  <a:srgbClr val="003399"/>
                </a:solidFill>
                <a:effectLst>
                  <a:outerShdw blurRad="38100" dist="38100" dir="2700000" algn="tl">
                    <a:srgbClr val="000000">
                      <a:alpha val="43137"/>
                    </a:srgbClr>
                  </a:outerShdw>
                </a:effectLst>
                <a:latin typeface="+mj-lt"/>
              </a:rPr>
              <a:t>là Mẹ của Hội Thánh</a:t>
            </a:r>
            <a:r>
              <a:rPr lang="vi-VN" sz="4900" b="1" smtClean="0">
                <a:solidFill>
                  <a:srgbClr val="003399"/>
                </a:solidFill>
                <a:effectLst>
                  <a:outerShdw blurRad="38100" dist="38100" dir="2700000" algn="tl">
                    <a:srgbClr val="000000">
                      <a:alpha val="43137"/>
                    </a:srgbClr>
                  </a:outerShdw>
                </a:effectLst>
                <a:latin typeface="+mj-lt"/>
              </a:rPr>
              <a:t>,</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là đấng hoạt động mọi nơi mọi </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thời, trong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sự hiệp thông với Chúa Cha và Chúa Con</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1995</TotalTime>
  <Words>1014</Words>
  <Application>Microsoft Office PowerPoint</Application>
  <PresentationFormat>On-screen Show (16:9)</PresentationFormat>
  <Paragraphs>47</Paragraphs>
  <Slides>45</Slides>
  <Notes>1</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Office Theme</vt:lpstr>
      <vt:lpstr>7_Office Theme</vt:lpstr>
      <vt:lpstr>11_Office Theme</vt:lpstr>
      <vt:lpstr>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Chúa Là Tất Cả Đời Con Giang Ân</vt:lpstr>
      <vt:lpstr>Tk1: Chúa là tất cả đời con, con là tất cả của Chúa, vì yêu con Chúa tác sinh muôn loài, vì yêu con tay Chúa thương an bài, cho con một đời vui sống thiết tha. </vt:lpstr>
      <vt:lpstr>***: Chúa là tất cả đời con, con là tất cả của Chúa, vì yêu con Chúa chết treo khổ hình, vì yêu con nên đã quên thân mình, cho con được làm Con Chúa suốt đời.</vt:lpstr>
      <vt:lpstr>Đk: Chúa! Chúa chính là gia nghiệp đời con, gia nghiệp đời con. Con xin được đáp lại tình yêu, xin được đáp lại, đáp lại tình yêu.</vt:lpstr>
      <vt:lpstr>Tk2: Sông nào chẳng đổ miền xuôi con người có thuở nằm nôi. Thời gian đưa chiếc lá bay qua rồi, đời vương vương như áng mây bên trời, tim con bồi hồi xao xuyến mãi thôi. </vt:lpstr>
      <vt:lpstr>***: Ân tình Chúa đổ chẳng vơi con nào thấu lòng trời cao. Tình yêu thương vẫn thiết tha tuôn trào, tình dâng cao cho ngất ngây tâm hồn, reo vui một niềm cảm mến vô bờ.</vt:lpstr>
      <vt:lpstr>Đk: Chúa! Chúa chính là gia nghiệp đời con, gia nghiệp đời con. Con xin được đáp lại tình yêu, xin được đáp lại, đáp lại tình yêu.</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99</cp:revision>
  <dcterms:created xsi:type="dcterms:W3CDTF">2021-05-09T08:36:44Z</dcterms:created>
  <dcterms:modified xsi:type="dcterms:W3CDTF">2023-04-19T06:37:15Z</dcterms:modified>
</cp:coreProperties>
</file>