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Lst>
  <p:sldIdLst>
    <p:sldId id="261" r:id="rId20"/>
    <p:sldId id="266" r:id="rId21"/>
    <p:sldId id="289" r:id="rId22"/>
    <p:sldId id="290" r:id="rId23"/>
    <p:sldId id="291" r:id="rId24"/>
    <p:sldId id="292" r:id="rId25"/>
    <p:sldId id="293" r:id="rId26"/>
    <p:sldId id="294" r:id="rId27"/>
    <p:sldId id="295" r:id="rId28"/>
    <p:sldId id="296" r:id="rId29"/>
    <p:sldId id="297" r:id="rId30"/>
    <p:sldId id="256" r:id="rId31"/>
    <p:sldId id="298" r:id="rId32"/>
    <p:sldId id="257" r:id="rId33"/>
    <p:sldId id="258" r:id="rId34"/>
    <p:sldId id="299" r:id="rId35"/>
    <p:sldId id="307" r:id="rId36"/>
    <p:sldId id="259" r:id="rId37"/>
    <p:sldId id="267" r:id="rId38"/>
    <p:sldId id="300" r:id="rId39"/>
    <p:sldId id="268" r:id="rId40"/>
    <p:sldId id="271" r:id="rId41"/>
    <p:sldId id="308" r:id="rId42"/>
    <p:sldId id="310" r:id="rId43"/>
    <p:sldId id="309" r:id="rId44"/>
    <p:sldId id="272" r:id="rId45"/>
    <p:sldId id="301" r:id="rId46"/>
    <p:sldId id="273" r:id="rId47"/>
    <p:sldId id="274" r:id="rId48"/>
    <p:sldId id="315" r:id="rId49"/>
    <p:sldId id="311" r:id="rId50"/>
    <p:sldId id="275" r:id="rId51"/>
    <p:sldId id="276" r:id="rId52"/>
    <p:sldId id="302" r:id="rId53"/>
    <p:sldId id="288" r:id="rId54"/>
    <p:sldId id="278" r:id="rId55"/>
    <p:sldId id="316" r:id="rId56"/>
    <p:sldId id="312" r:id="rId57"/>
    <p:sldId id="279" r:id="rId58"/>
    <p:sldId id="280" r:id="rId59"/>
    <p:sldId id="303" r:id="rId60"/>
    <p:sldId id="281" r:id="rId61"/>
    <p:sldId id="282" r:id="rId62"/>
    <p:sldId id="306" r:id="rId63"/>
    <p:sldId id="313" r:id="rId64"/>
    <p:sldId id="283" r:id="rId65"/>
    <p:sldId id="284" r:id="rId66"/>
    <p:sldId id="304" r:id="rId67"/>
    <p:sldId id="285" r:id="rId68"/>
    <p:sldId id="286" r:id="rId69"/>
    <p:sldId id="305" r:id="rId70"/>
    <p:sldId id="314" r:id="rId71"/>
    <p:sldId id="287" r:id="rId7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24" y="15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68F8D0-77B5-4987-86FE-E3C6013E228E}"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303A6A14-0A67-404C-8072-1CD8CAE14A4B}">
      <dgm:prSet custT="1"/>
      <dgm:spPr/>
      <dgm:t>
        <a:bodyPr/>
        <a:lstStyle/>
        <a:p>
          <a:pPr rtl="0"/>
          <a:r>
            <a:rPr lang="en-US" sz="2000" b="1" smtClean="0"/>
            <a:t>THỨ NĂM, TUẦN II PHỤC SINH</a:t>
          </a:r>
          <a:endParaRPr lang="en-US" sz="2000"/>
        </a:p>
      </dgm:t>
    </dgm:pt>
    <dgm:pt modelId="{B5878EBF-1903-42B6-9970-03BEC6E12BD0}" type="parTrans" cxnId="{BC40466C-A0D4-4F84-83A3-259FA9BE5242}">
      <dgm:prSet/>
      <dgm:spPr/>
      <dgm:t>
        <a:bodyPr/>
        <a:lstStyle/>
        <a:p>
          <a:endParaRPr lang="en-US"/>
        </a:p>
      </dgm:t>
    </dgm:pt>
    <dgm:pt modelId="{EA459E16-E212-4E89-8F12-3D5848B42645}" type="sibTrans" cxnId="{BC40466C-A0D4-4F84-83A3-259FA9BE5242}">
      <dgm:prSet/>
      <dgm:spPr/>
      <dgm:t>
        <a:bodyPr/>
        <a:lstStyle/>
        <a:p>
          <a:endParaRPr lang="en-US"/>
        </a:p>
      </dgm:t>
    </dgm:pt>
    <dgm:pt modelId="{5F76048D-B370-452F-BE25-D493E18E7C60}" type="pres">
      <dgm:prSet presAssocID="{D968F8D0-77B5-4987-86FE-E3C6013E228E}" presName="linear" presStyleCnt="0">
        <dgm:presLayoutVars>
          <dgm:animLvl val="lvl"/>
          <dgm:resizeHandles val="exact"/>
        </dgm:presLayoutVars>
      </dgm:prSet>
      <dgm:spPr/>
    </dgm:pt>
    <dgm:pt modelId="{286D3010-7AE4-4F25-AEB7-94082F656CAF}" type="pres">
      <dgm:prSet presAssocID="{303A6A14-0A67-404C-8072-1CD8CAE14A4B}" presName="parentText" presStyleLbl="node1" presStyleIdx="0" presStyleCnt="1" custScaleX="153256" custScaleY="164376">
        <dgm:presLayoutVars>
          <dgm:chMax val="0"/>
          <dgm:bulletEnabled val="1"/>
        </dgm:presLayoutVars>
      </dgm:prSet>
      <dgm:spPr/>
      <dgm:t>
        <a:bodyPr/>
        <a:lstStyle/>
        <a:p>
          <a:endParaRPr lang="en-US"/>
        </a:p>
      </dgm:t>
    </dgm:pt>
  </dgm:ptLst>
  <dgm:cxnLst>
    <dgm:cxn modelId="{C1867312-8427-48A2-8F66-4745693563E3}" type="presOf" srcId="{303A6A14-0A67-404C-8072-1CD8CAE14A4B}" destId="{286D3010-7AE4-4F25-AEB7-94082F656CAF}" srcOrd="0" destOrd="0" presId="urn:microsoft.com/office/officeart/2005/8/layout/vList2"/>
    <dgm:cxn modelId="{BC40466C-A0D4-4F84-83A3-259FA9BE5242}" srcId="{D968F8D0-77B5-4987-86FE-E3C6013E228E}" destId="{303A6A14-0A67-404C-8072-1CD8CAE14A4B}" srcOrd="0" destOrd="0" parTransId="{B5878EBF-1903-42B6-9970-03BEC6E12BD0}" sibTransId="{EA459E16-E212-4E89-8F12-3D5848B42645}"/>
    <dgm:cxn modelId="{18D0225E-5346-4983-A490-1EEB8608A998}" type="presOf" srcId="{D968F8D0-77B5-4987-86FE-E3C6013E228E}" destId="{5F76048D-B370-452F-BE25-D493E18E7C60}" srcOrd="0" destOrd="0" presId="urn:microsoft.com/office/officeart/2005/8/layout/vList2"/>
    <dgm:cxn modelId="{37AFAAFF-9D0D-45CF-8B29-D5918DB49D17}" type="presParOf" srcId="{5F76048D-B370-452F-BE25-D493E18E7C60}" destId="{286D3010-7AE4-4F25-AEB7-94082F656CA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D3010-7AE4-4F25-AEB7-94082F656CAF}">
      <dsp:nvSpPr>
        <dsp:cNvPr id="0" name=""/>
        <dsp:cNvSpPr/>
      </dsp:nvSpPr>
      <dsp:spPr>
        <a:xfrm>
          <a:off x="0" y="138005"/>
          <a:ext cx="3581400" cy="43187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1" kern="1200" smtClean="0"/>
            <a:t>THỨ NĂM, TUẦN II PHỤC SINH</a:t>
          </a:r>
          <a:endParaRPr lang="en-US" sz="2000" kern="1200"/>
        </a:p>
      </dsp:txBody>
      <dsp:txXfrm>
        <a:off x="21082" y="159087"/>
        <a:ext cx="3539236" cy="38971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644734"/>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3035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9520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357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1E1CEF-0E74-488E-9CB3-0FFB9968B036}" type="datetimeFigureOut">
              <a:rPr lang="en-US">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713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E1CEF-0E74-488E-9CB3-0FFB9968B036}" type="datetimeFigureOut">
              <a:rPr lang="en-US">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9451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68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233370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3117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44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1E1CEF-0E74-488E-9CB3-0FFB9968B036}"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8475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827481"/>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29349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3225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5411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715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6248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39132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7179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359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1507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529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82748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29349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3225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5411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715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6248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3913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717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35928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1507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5295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82748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52934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3225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5411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715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86248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39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7179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3592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51507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8529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772032"/>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5701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71394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3943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0514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528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29815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2779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7049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838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7142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60917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93696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506950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1909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501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62634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37874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7194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72744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50745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737789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444828"/>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45263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4196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5783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81519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3334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674436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9706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3333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5430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5446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34254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25957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208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72998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11872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55819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31373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5711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55582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27422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86373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342547"/>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259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20857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72998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11872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55819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3137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57115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55582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27422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86373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3425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25957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20857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72998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11872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55819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3137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5711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55582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27422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863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496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7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11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10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019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1628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37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2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315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108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2653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194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06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839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8021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7809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43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253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371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56545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683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023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32446"/>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573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3091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8712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994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383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37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4406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6919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634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561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92904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85611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6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8172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030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99421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928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217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1719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8681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77933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6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81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9359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28886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9324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1400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2018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280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716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4383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092382"/>
      </p:ext>
    </p:extLst>
  </p:cSld>
  <p:clrMapOvr>
    <a:masterClrMapping/>
  </p:clrMapOvr>
  <p:transition spd="slow" advClick="0"/>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058155"/>
      </p:ext>
    </p:extLst>
  </p:cSld>
  <p:clrMapOvr>
    <a:masterClrMapping/>
  </p:clrMapOvr>
  <p:transition spd="slow" advClick="0"/>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441674"/>
      </p:ext>
    </p:extLst>
  </p:cSld>
  <p:clrMapOvr>
    <a:masterClrMapping/>
  </p:clrMapOvr>
  <p:transition spd="slow" advClick="0"/>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777994"/>
      </p:ext>
    </p:extLst>
  </p:cSld>
  <p:clrMapOvr>
    <a:masterClrMapping/>
  </p:clrMapOvr>
  <p:transition spd="slow" advClick="0"/>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4556494"/>
      </p:ext>
    </p:extLst>
  </p:cSld>
  <p:clrMapOvr>
    <a:masterClrMapping/>
  </p:clrMapOvr>
  <p:transition spd="slow" advClick="0"/>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791544"/>
      </p:ext>
    </p:extLst>
  </p:cSld>
  <p:clrMapOvr>
    <a:masterClrMapping/>
  </p:clrMapOvr>
  <p:transition spd="slow" advClick="0"/>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9896116"/>
      </p:ext>
    </p:extLst>
  </p:cSld>
  <p:clrMapOvr>
    <a:masterClrMapping/>
  </p:clrMapOvr>
  <p:transition spd="slow" advClick="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962030"/>
      </p:ext>
    </p:extLst>
  </p:cSld>
  <p:clrMapOvr>
    <a:masterClrMapping/>
  </p:clrMapOvr>
  <p:transition spd="slow" advClick="0"/>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164029"/>
      </p:ext>
    </p:extLst>
  </p:cSld>
  <p:clrMapOvr>
    <a:masterClrMapping/>
  </p:clrMapOvr>
  <p:transition spd="slow" advClick="0"/>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838026"/>
      </p:ext>
    </p:extLst>
  </p:cSld>
  <p:clrMapOvr>
    <a:masterClrMapping/>
  </p:clrMapOvr>
  <p:transition spd="slow" advClick="0"/>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382595"/>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3/27/2023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78638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45928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45928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45928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873714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20011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03212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47041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47041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470411"/>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59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87753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2028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0606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3963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3/27/2023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09425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88.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Layout" Target="../slideLayouts/slideLayout166.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55.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b="1"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0000"/>
                </a:solidFill>
                <a:effectLst>
                  <a:outerShdw blurRad="38100" dist="38100" dir="2700000" algn="tl">
                    <a:srgbClr val="000000">
                      <a:alpha val="43137"/>
                    </a:srgbClr>
                  </a:outerShdw>
                </a:effectLst>
                <a:latin typeface="+mj-lt"/>
                <a:cs typeface="Times New Roman" pitchFamily="18" charset="0"/>
              </a:rPr>
              <a:t>DÁP CA </a:t>
            </a:r>
          </a:p>
          <a:p>
            <a:r>
              <a:rPr lang="en-US" sz="4400" b="1" smtClean="0">
                <a:solidFill>
                  <a:srgbClr val="FF0000"/>
                </a:solidFill>
                <a:effectLst>
                  <a:outerShdw blurRad="38100" dist="38100" dir="2700000" algn="tl">
                    <a:srgbClr val="000000">
                      <a:alpha val="43137"/>
                    </a:srgbClr>
                  </a:outerShdw>
                </a:effectLst>
                <a:latin typeface="+mj-lt"/>
                <a:cs typeface="Times New Roman" pitchFamily="18" charset="0"/>
              </a:rPr>
              <a:t>SAU CHÚA NHẬT II PHỤC SINH</a:t>
            </a:r>
            <a:endParaRPr lang="en-US" sz="44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69369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1">
                <a:solidFill>
                  <a:srgbClr val="C00000"/>
                </a:solidFill>
                <a:effectLst>
                  <a:outerShdw blurRad="38100" dist="38100" dir="2700000" algn="tl">
                    <a:srgbClr val="000000">
                      <a:alpha val="43137"/>
                    </a:srgbClr>
                  </a:outerShdw>
                </a:effectLst>
                <a:latin typeface="+mj-lt"/>
                <a:cs typeface="Times New Roman" pitchFamily="18" charset="0"/>
              </a:rPr>
              <a:t>Amen.</a:t>
            </a:r>
            <a:endParaRPr lang="en-US" sz="5400" b="1">
              <a:solidFill>
                <a:srgbClr val="C0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27352516"/>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4259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lstStyle/>
          <a:p>
            <a:endParaRPr lang="en-US" b="1"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b="1" smtClean="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400" b="1" smtClean="0">
                <a:solidFill>
                  <a:srgbClr val="FF0000"/>
                </a:solidFill>
                <a:effectLst>
                  <a:outerShdw blurRad="38100" dist="38100" dir="2700000" algn="tl">
                    <a:srgbClr val="000000">
                      <a:alpha val="43137"/>
                    </a:srgbClr>
                  </a:outerShdw>
                </a:effectLst>
                <a:latin typeface="+mj-lt"/>
                <a:cs typeface="Times New Roman" pitchFamily="18" charset="0"/>
              </a:rPr>
              <a:t>SAU CHÚA NHẬT II PHỤC SINH</a:t>
            </a:r>
          </a:p>
        </p:txBody>
      </p:sp>
    </p:spTree>
    <p:extLst>
      <p:ext uri="{BB962C8B-B14F-4D97-AF65-F5344CB8AC3E}">
        <p14:creationId xmlns:p14="http://schemas.microsoft.com/office/powerpoint/2010/main" val="729507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2590800" y="361950"/>
            <a:ext cx="6553200" cy="1261884"/>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r>
              <a:rPr lang="en-US" sz="28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CẦU NGUYỆN XONG</a:t>
            </a:r>
            <a:r>
              <a:rPr lang="en-US" sz="20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br>
              <a:rPr lang="en-US" sz="20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2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AI NẤY ĐẦU ĐƯỢC TRÀN ĐẦY THÁNH THẦN</a:t>
            </a:r>
          </a:p>
          <a:p>
            <a:r>
              <a:rPr lang="en-US" sz="24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VÀ BẮT ĐẦU MẠNH DAN NÓI LỜI THIÊN CHÚA</a:t>
            </a:r>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2438400" y="2038350"/>
            <a:ext cx="6629400" cy="646331"/>
          </a:xfrm>
          <a:prstGeom prst="rect">
            <a:avLst/>
          </a:prstGeom>
          <a:noFill/>
        </p:spPr>
        <p:txBody>
          <a:bodyPr wrap="square" rtlCol="0">
            <a:spAutoFit/>
          </a:bodyPr>
          <a:lstStyle/>
          <a:p>
            <a:r>
              <a:rPr lang="en-US" sz="3600" smtClean="0">
                <a:solidFill>
                  <a:srgbClr val="FFFF00"/>
                </a:solidFill>
              </a:rPr>
              <a:t>Bài trích sách Công vụ Tông Đồ</a:t>
            </a:r>
            <a:endParaRPr lang="en-US" sz="3600">
              <a:solidFill>
                <a:srgbClr val="FFFF00"/>
              </a:solidFill>
            </a:endParaRPr>
          </a:p>
        </p:txBody>
      </p:sp>
    </p:spTree>
    <p:extLst>
      <p:ext uri="{BB962C8B-B14F-4D97-AF65-F5344CB8AC3E}">
        <p14:creationId xmlns:p14="http://schemas.microsoft.com/office/powerpoint/2010/main" val="4150533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1" smtClean="0">
                <a:solidFill>
                  <a:srgbClr val="003399"/>
                </a:solidFill>
                <a:effectLst>
                  <a:outerShdw blurRad="38100" dist="38100" dir="2700000" algn="tl">
                    <a:srgbClr val="000000">
                      <a:alpha val="43137"/>
                    </a:srgbClr>
                  </a:outerShdw>
                </a:effectLst>
                <a:latin typeface="+mj-lt"/>
                <a:cs typeface="Times New Roman" pitchFamily="18" charset="0"/>
              </a:rPr>
              <a:t>Lạy Chúa, hạnh phúc thay những ai ẩn náu bên Ngài.</a:t>
            </a:r>
            <a:endParaRPr lang="en-US" sz="72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smtClean="0">
                <a:solidFill>
                  <a:srgbClr val="FF0000"/>
                </a:solidFill>
                <a:effectLst>
                  <a:outerShdw blurRad="38100" dist="38100" dir="2700000" algn="tl">
                    <a:srgbClr val="000000">
                      <a:alpha val="43137"/>
                    </a:srgbClr>
                  </a:outerShdw>
                </a:effectLst>
                <a:latin typeface="+mj-lt"/>
                <a:cs typeface="Times New Roman" pitchFamily="18" charset="0"/>
              </a:rPr>
              <a:t>Đáp ca:</a:t>
            </a:r>
            <a:endParaRPr lang="en-US" sz="4400" b="1" i="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Anh em đã được trỗi dậy cùng với Đức Ki-tô, nên hãy tìm kiếm những gì thuộc thượng giới, noi Đức Ki-tô đang ngự bên hữu Thiên Chúa.</a:t>
            </a:r>
            <a:endParaRPr lang="en-US" sz="54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smtClean="0">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b="1" i="1" u="sng">
              <a:solidFill>
                <a:srgbClr val="FF0000"/>
              </a:solidFill>
              <a:effectLst>
                <a:outerShdw blurRad="38100" dist="38100" dir="2700000" algn="tl">
                  <a:srgbClr val="000000">
                    <a:alpha val="43137"/>
                  </a:srgbClr>
                </a:outerShdw>
              </a:effectLst>
              <a:latin typeface="+mj-lt"/>
              <a:cs typeface="Times New Roman" pitchFamily="18" charset="0"/>
            </a:endParaRP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smtClean="0">
                <a:solidFill>
                  <a:srgbClr val="FF0000"/>
                </a:solidFill>
                <a:effectLst>
                  <a:outerShdw blurRad="38100" dist="38100" dir="2700000" algn="tl">
                    <a:srgbClr val="000000">
                      <a:alpha val="43137"/>
                    </a:srgbClr>
                  </a:outerShdw>
                </a:effectLst>
                <a:latin typeface="+mj-lt"/>
                <a:cs typeface="Times New Roman" pitchFamily="18" charset="0"/>
              </a:rPr>
              <a:t>Alleluia:</a:t>
            </a:r>
            <a:endParaRPr lang="en-US" sz="3600" b="1" i="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76200" y="133350"/>
            <a:ext cx="5181600" cy="584775"/>
          </a:xfrm>
          <a:prstGeom prst="rect">
            <a:avLst/>
          </a:prstGeom>
          <a:solidFill>
            <a:schemeClr val="bg1">
              <a:alpha val="5000"/>
            </a:schemeClr>
          </a:solidFill>
          <a:ln>
            <a:solidFill>
              <a:srgbClr val="FFFF00"/>
            </a:solidFill>
          </a:ln>
          <a:effectLst>
            <a:glow rad="101600">
              <a:schemeClr val="accent3">
                <a:satMod val="175000"/>
                <a:alpha val="40000"/>
              </a:schemeClr>
            </a:glow>
          </a:effectLst>
        </p:spPr>
        <p:txBody>
          <a:bodyPr wrap="square" rtlCol="0">
            <a:spAutoFit/>
          </a:bodyPr>
          <a:lstStyle/>
          <a:p>
            <a:r>
              <a:rPr lang="en-US" sz="32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THỨ HAI, TUẦN II PHỤC SINH</a:t>
            </a:r>
            <a:endParaRPr lang="en-US" sz="32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TextBox 4"/>
          <p:cNvSpPr txBox="1"/>
          <p:nvPr/>
        </p:nvSpPr>
        <p:spPr>
          <a:xfrm>
            <a:off x="76200" y="3790950"/>
            <a:ext cx="8991600" cy="1077218"/>
          </a:xfrm>
          <a:prstGeom prst="rect">
            <a:avLst/>
          </a:prstGeom>
          <a:solidFill>
            <a:schemeClr val="bg1">
              <a:alpha val="20000"/>
            </a:schemeClr>
          </a:solidFill>
          <a:ln>
            <a:solidFill>
              <a:srgbClr val="FFFF00"/>
            </a:solidFill>
          </a:ln>
          <a:effectLst>
            <a:glow rad="101600">
              <a:schemeClr val="accent3">
                <a:satMod val="175000"/>
                <a:alpha val="40000"/>
              </a:schemeClr>
            </a:glo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KHÔNG AI CÓ THỂ VÀO NƯỚC THIÊN CHÚA,</a:t>
            </a:r>
          </a:p>
          <a:p>
            <a:r>
              <a:rPr lang="en-US" sz="3200"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NẾU KHÔNG SINH RA BỞI NƯỚC VÀ THÁNH THẦN</a:t>
            </a:r>
            <a:endParaRPr lang="en-US"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7391400" y="4780518"/>
            <a:ext cx="1021433" cy="369332"/>
          </a:xfrm>
          <a:prstGeom prst="rect">
            <a:avLst/>
          </a:prstGeom>
          <a:noFill/>
        </p:spPr>
        <p:txBody>
          <a:bodyPr wrap="none" rtlCol="0">
            <a:spAutoFit/>
          </a:bodyPr>
          <a:lstStyle/>
          <a:p>
            <a:r>
              <a:rPr lang="en-US"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Ga 3,1-18</a:t>
            </a: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3195" y="57150"/>
            <a:ext cx="544605" cy="522958"/>
          </a:xfrm>
          <a:prstGeom prst="rect">
            <a:avLst/>
          </a:prstGeom>
        </p:spPr>
      </p:pic>
    </p:spTree>
    <p:extLst>
      <p:ext uri="{BB962C8B-B14F-4D97-AF65-F5344CB8AC3E}">
        <p14:creationId xmlns:p14="http://schemas.microsoft.com/office/powerpoint/2010/main" val="4150533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35900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942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0000"/>
                </a:solidFill>
                <a:effectLst>
                  <a:outerShdw blurRad="38100" dist="38100" dir="2700000" algn="tl">
                    <a:srgbClr val="000000">
                      <a:alpha val="43137"/>
                    </a:srgbClr>
                  </a:outerShdw>
                </a:effectLst>
                <a:latin typeface="+mj-lt"/>
                <a:cs typeface="Times New Roman" pitchFamily="18" charset="0"/>
              </a:rPr>
              <a:t>THỨ BA</a:t>
            </a:r>
          </a:p>
          <a:p>
            <a:r>
              <a:rPr lang="en-US" sz="4400" b="1" smtClean="0">
                <a:solidFill>
                  <a:srgbClr val="FF0000"/>
                </a:solidFill>
                <a:effectLst>
                  <a:outerShdw blurRad="38100" dist="38100" dir="2700000" algn="tl">
                    <a:srgbClr val="000000">
                      <a:alpha val="43137"/>
                    </a:srgbClr>
                  </a:outerShdw>
                </a:effectLst>
                <a:latin typeface="+mj-lt"/>
                <a:cs typeface="Times New Roman" pitchFamily="18" charset="0"/>
              </a:rPr>
              <a:t>SAU CHÚA NHẬT II PHỤC SINH</a:t>
            </a:r>
          </a:p>
        </p:txBody>
      </p:sp>
    </p:spTree>
    <p:extLst>
      <p:ext uri="{BB962C8B-B14F-4D97-AF65-F5344CB8AC3E}">
        <p14:creationId xmlns:p14="http://schemas.microsoft.com/office/powerpoint/2010/main" val="346386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6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2514600" y="361950"/>
            <a:ext cx="6553200" cy="523220"/>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r>
              <a:rPr lang="en-US" sz="2800" b="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CÁC TÍN HỮU CHỈ CÓ MỘT LÒNG MỘT Ý</a:t>
            </a:r>
            <a:endParaRPr lang="en-US" sz="2400"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5" name="TextBox 4"/>
          <p:cNvSpPr txBox="1"/>
          <p:nvPr/>
        </p:nvSpPr>
        <p:spPr>
          <a:xfrm>
            <a:off x="2438400" y="2038350"/>
            <a:ext cx="6629400" cy="646331"/>
          </a:xfrm>
          <a:prstGeom prst="rect">
            <a:avLst/>
          </a:prstGeom>
          <a:noFill/>
        </p:spPr>
        <p:txBody>
          <a:bodyPr wrap="square" rtlCol="0">
            <a:spAutoFit/>
          </a:bodyPr>
          <a:lstStyle/>
          <a:p>
            <a:r>
              <a:rPr lang="en-US" sz="3600" smtClean="0">
                <a:solidFill>
                  <a:srgbClr val="FFFF00"/>
                </a:solidFill>
              </a:rPr>
              <a:t>Bài trích sách Công vụ Tông Đồ</a:t>
            </a:r>
            <a:endParaRPr lang="en-US" sz="3600">
              <a:solidFill>
                <a:srgbClr val="FFFF00"/>
              </a:solidFill>
            </a:endParaRPr>
          </a:p>
        </p:txBody>
      </p:sp>
    </p:spTree>
    <p:extLst>
      <p:ext uri="{BB962C8B-B14F-4D97-AF65-F5344CB8AC3E}">
        <p14:creationId xmlns:p14="http://schemas.microsoft.com/office/powerpoint/2010/main" val="5228346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en-US" sz="8800" b="1" smtClean="0">
                <a:solidFill>
                  <a:srgbClr val="003399"/>
                </a:solidFill>
                <a:effectLst>
                  <a:outerShdw blurRad="38100" dist="38100" dir="2700000" algn="tl">
                    <a:srgbClr val="000000">
                      <a:alpha val="43137"/>
                    </a:srgbClr>
                  </a:outerShdw>
                </a:effectLst>
                <a:latin typeface="+mj-lt"/>
                <a:cs typeface="Times New Roman" pitchFamily="18" charset="0"/>
              </a:rPr>
              <a:t>Chúa là Vua hiển trị, Chúa mặc oai phong tựa cẩm bào.</a:t>
            </a:r>
            <a:endParaRPr lang="en-US" sz="88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99200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1" smtClean="0">
                <a:solidFill>
                  <a:srgbClr val="003399"/>
                </a:solidFill>
                <a:effectLst>
                  <a:outerShdw blurRad="38100" dist="38100" dir="2700000" algn="tl">
                    <a:srgbClr val="000000">
                      <a:alpha val="43137"/>
                    </a:srgbClr>
                  </a:outerShdw>
                </a:effectLst>
                <a:latin typeface="+mj-lt"/>
                <a:cs typeface="Times New Roman" pitchFamily="18" charset="0"/>
              </a:rPr>
              <a:t>Con Người sẽ phải được giương cao, để ai tin vao Người thì được sống muôn đời.</a:t>
            </a:r>
            <a:endParaRPr lang="en-US" sz="72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4572520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52400" y="119380"/>
            <a:ext cx="4419600" cy="523220"/>
          </a:xfrm>
          <a:prstGeom prst="rect">
            <a:avLst/>
          </a:prstGeom>
          <a:noFill/>
          <a:ln>
            <a:solidFill>
              <a:srgbClr val="FFFF00"/>
            </a:solidFill>
          </a:ln>
          <a:effectLst>
            <a:glow rad="228600">
              <a:schemeClr val="accent3">
                <a:satMod val="175000"/>
                <a:alpha val="40000"/>
              </a:schemeClr>
            </a:glow>
          </a:effectLst>
        </p:spPr>
        <p:txBody>
          <a:bodyPr wrap="square" rtlCol="0">
            <a:spAutoFit/>
          </a:bodyPr>
          <a:lstStyle/>
          <a:p>
            <a:r>
              <a:rPr lang="en-US"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THỨ BA, TUẦN II PHỤC SINH</a:t>
            </a:r>
            <a:endPar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90170"/>
            <a:ext cx="456287" cy="438150"/>
          </a:xfrm>
          <a:prstGeom prst="rect">
            <a:avLst/>
          </a:prstGeom>
        </p:spPr>
      </p:pic>
      <p:sp>
        <p:nvSpPr>
          <p:cNvPr id="5" name="TextBox 4"/>
          <p:cNvSpPr txBox="1"/>
          <p:nvPr/>
        </p:nvSpPr>
        <p:spPr>
          <a:xfrm>
            <a:off x="76199" y="3867150"/>
            <a:ext cx="8990687" cy="1200329"/>
          </a:xfrm>
          <a:prstGeom prst="rect">
            <a:avLst/>
          </a:prstGeom>
          <a:solidFill>
            <a:schemeClr val="bg1">
              <a:alpha val="30000"/>
            </a:schemeClr>
          </a:solidFill>
          <a:ln>
            <a:solidFill>
              <a:srgbClr val="FFFF00"/>
            </a:solidFill>
          </a:ln>
          <a:effectLst>
            <a:glow rad="228600">
              <a:schemeClr val="accent6">
                <a:satMod val="175000"/>
                <a:alpha val="40000"/>
              </a:schemeClr>
            </a:glow>
          </a:effectLst>
        </p:spPr>
        <p:txBody>
          <a:bodyPr wrap="square" rtlCol="0">
            <a:spAutoFit/>
          </a:bodyPr>
          <a:lstStyle/>
          <a:p>
            <a:r>
              <a:rPr lang="en-US" sz="36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KHÔNG AI ĐÃ LÊN TRỜI, NGOẠI TRỪ CON NGƯỜI, ĐẤNG TỪ TRỜI XUỐNG.     </a:t>
            </a:r>
            <a:r>
              <a:rPr lang="en-US" sz="2000" b="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Ga 3,7b-15</a:t>
            </a:r>
            <a:endParaRPr lang="en-US" sz="20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935900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28827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900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1"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1">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0000"/>
                </a:solidFill>
                <a:effectLst>
                  <a:outerShdw blurRad="38100" dist="38100" dir="2700000" algn="tl">
                    <a:srgbClr val="000000">
                      <a:alpha val="43137"/>
                    </a:srgbClr>
                  </a:outerShdw>
                </a:effectLst>
                <a:latin typeface="+mj-lt"/>
                <a:cs typeface="Times New Roman" pitchFamily="18" charset="0"/>
              </a:rPr>
              <a:t>THỨ TƯ</a:t>
            </a:r>
          </a:p>
          <a:p>
            <a:r>
              <a:rPr lang="en-US" sz="4400" b="1" smtClean="0">
                <a:solidFill>
                  <a:srgbClr val="FF0000"/>
                </a:solidFill>
                <a:effectLst>
                  <a:outerShdw blurRad="38100" dist="38100" dir="2700000" algn="tl">
                    <a:srgbClr val="000000">
                      <a:alpha val="43137"/>
                    </a:srgbClr>
                  </a:outerShdw>
                </a:effectLst>
                <a:latin typeface="+mj-lt"/>
                <a:cs typeface="Times New Roman" pitchFamily="18" charset="0"/>
              </a:rPr>
              <a:t>SAU CHÚA NHẬT II PHỤC SINH</a:t>
            </a:r>
          </a:p>
        </p:txBody>
      </p:sp>
    </p:spTree>
    <p:extLst>
      <p:ext uri="{BB962C8B-B14F-4D97-AF65-F5344CB8AC3E}">
        <p14:creationId xmlns:p14="http://schemas.microsoft.com/office/powerpoint/2010/main" val="6424808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2476500" y="285750"/>
            <a:ext cx="6553200" cy="1384995"/>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r>
              <a:rPr lang="en-US" sz="2800" b="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NHỮNG NGƯỜI CÁC ÔNG ĐÃ TỐNG NGỤC,</a:t>
            </a:r>
          </a:p>
          <a:p>
            <a:r>
              <a:rPr lang="en-US" sz="2800" b="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KÌA HỌ ĐANG ĐỨNG TRONG ĐẾN THỜ</a:t>
            </a:r>
          </a:p>
          <a:p>
            <a:r>
              <a:rPr lang="en-US" sz="2800" b="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MÀ GIẢNG DẠY CHO DÂN</a:t>
            </a:r>
          </a:p>
        </p:txBody>
      </p:sp>
      <p:sp>
        <p:nvSpPr>
          <p:cNvPr id="5" name="TextBox 4"/>
          <p:cNvSpPr txBox="1"/>
          <p:nvPr/>
        </p:nvSpPr>
        <p:spPr>
          <a:xfrm>
            <a:off x="2438400" y="2038350"/>
            <a:ext cx="6629400" cy="646331"/>
          </a:xfrm>
          <a:prstGeom prst="rect">
            <a:avLst/>
          </a:prstGeom>
          <a:noFill/>
        </p:spPr>
        <p:txBody>
          <a:bodyPr wrap="square" rtlCol="0">
            <a:spAutoFit/>
          </a:bodyPr>
          <a:lstStyle/>
          <a:p>
            <a:r>
              <a:rPr lang="en-US" sz="3600" smtClean="0">
                <a:solidFill>
                  <a:srgbClr val="FFFF00"/>
                </a:solidFill>
              </a:rPr>
              <a:t>Bài trích sách Công vụ Tông Đồ</a:t>
            </a:r>
            <a:endParaRPr lang="en-US" sz="3600">
              <a:solidFill>
                <a:srgbClr val="FFFF00"/>
              </a:solidFill>
            </a:endParaRPr>
          </a:p>
        </p:txBody>
      </p:sp>
    </p:spTree>
    <p:extLst>
      <p:ext uri="{BB962C8B-B14F-4D97-AF65-F5344CB8AC3E}">
        <p14:creationId xmlns:p14="http://schemas.microsoft.com/office/powerpoint/2010/main" val="522834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1" smtClean="0">
                <a:solidFill>
                  <a:srgbClr val="003399"/>
                </a:solidFill>
                <a:effectLst>
                  <a:outerShdw blurRad="38100" dist="38100" dir="2700000" algn="tl">
                    <a:srgbClr val="000000">
                      <a:alpha val="43137"/>
                    </a:srgbClr>
                  </a:outerShdw>
                </a:effectLst>
                <a:latin typeface="+mj-lt"/>
                <a:cs typeface="Times New Roman" pitchFamily="18" charset="0"/>
              </a:rPr>
              <a:t>Kẻ nghèo hèn kêu xin, và Chúa đã nhận lời.</a:t>
            </a:r>
            <a:endParaRPr lang="en-US" sz="88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smtClean="0">
                <a:solidFill>
                  <a:srgbClr val="FF0000"/>
                </a:solidFill>
                <a:effectLst>
                  <a:outerShdw blurRad="38100" dist="38100" dir="2700000" algn="tl">
                    <a:srgbClr val="000000">
                      <a:alpha val="43137"/>
                    </a:srgbClr>
                  </a:outerShdw>
                </a:effectLst>
                <a:latin typeface="+mj-lt"/>
                <a:cs typeface="Times New Roman" pitchFamily="18" charset="0"/>
              </a:rPr>
              <a:t>Đáp ca:</a:t>
            </a:r>
            <a:endParaRPr lang="en-US" sz="4400" b="1" i="1" u="sng">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915868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b="1" smtClean="0">
                <a:solidFill>
                  <a:srgbClr val="003399"/>
                </a:solidFill>
                <a:effectLst>
                  <a:outerShdw blurRad="38100" dist="38100" dir="2700000" algn="tl">
                    <a:srgbClr val="000000">
                      <a:alpha val="43137"/>
                    </a:srgbClr>
                  </a:outerShdw>
                </a:effectLst>
                <a:latin typeface="+mj-lt"/>
                <a:cs typeface="Times New Roman" pitchFamily="18" charset="0"/>
              </a:rPr>
              <a:t>Thiên Chúa yêu thế gian đến nỗi ban Con Một, để ai tin vào con của Người thì được sống muôn đời.</a:t>
            </a:r>
            <a:endParaRPr lang="en-US" sz="66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1275548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8481527"/>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133350"/>
            <a:ext cx="544605" cy="522958"/>
          </a:xfrm>
          <a:prstGeom prst="rect">
            <a:avLst/>
          </a:prstGeom>
        </p:spPr>
      </p:pic>
      <p:sp>
        <p:nvSpPr>
          <p:cNvPr id="4" name="TextBox 3"/>
          <p:cNvSpPr txBox="1"/>
          <p:nvPr/>
        </p:nvSpPr>
        <p:spPr>
          <a:xfrm>
            <a:off x="228600" y="286976"/>
            <a:ext cx="4495800" cy="523220"/>
          </a:xfrm>
          <a:prstGeom prst="rect">
            <a:avLst/>
          </a:prstGeom>
          <a:noFill/>
        </p:spPr>
        <p:txBody>
          <a:bodyPr wrap="square" rtlCol="0">
            <a:spAutoFit/>
          </a:bodyPr>
          <a:lstStyle/>
          <a:p>
            <a:r>
              <a:rPr lang="en-US" sz="2800" smtClean="0">
                <a:solidFill>
                  <a:schemeClr val="bg1"/>
                </a:solidFill>
              </a:rPr>
              <a:t>THỨ TƯ, </a:t>
            </a:r>
            <a:r>
              <a:rPr lang="en-US"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TUẦN</a:t>
            </a:r>
            <a:r>
              <a:rPr lang="en-US" sz="2800" smtClean="0">
                <a:solidFill>
                  <a:schemeClr val="bg1"/>
                </a:solidFill>
              </a:rPr>
              <a:t> II PHỤC SINH</a:t>
            </a:r>
            <a:endParaRPr lang="en-US" sz="2800">
              <a:solidFill>
                <a:schemeClr val="bg1"/>
              </a:solidFill>
            </a:endParaRPr>
          </a:p>
        </p:txBody>
      </p:sp>
      <p:sp>
        <p:nvSpPr>
          <p:cNvPr id="5" name="TextBox 4"/>
          <p:cNvSpPr txBox="1"/>
          <p:nvPr/>
        </p:nvSpPr>
        <p:spPr>
          <a:xfrm>
            <a:off x="152399" y="3739455"/>
            <a:ext cx="8653331" cy="1384995"/>
          </a:xfrm>
          <a:prstGeom prst="rect">
            <a:avLst/>
          </a:prstGeom>
          <a:noFill/>
        </p:spPr>
        <p:txBody>
          <a:bodyPr wrap="none" rtlCol="0">
            <a:spAutoFit/>
          </a:bodyPr>
          <a:lstStyle/>
          <a:p>
            <a:r>
              <a:rPr lang="en-US"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THIÊN CHÚA SAI CON CỦA NGƯỜI ĐẾN THẾ GIAN,</a:t>
            </a:r>
          </a:p>
          <a:p>
            <a:r>
              <a:rPr lang="en-US"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ĐỂ THẾ GIAN NHỜ CON CỦA NGƯỜI MÀ ĐƯỢC CỨU ĐỘ</a:t>
            </a:r>
          </a:p>
          <a:p>
            <a:r>
              <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28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1400" b="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Ga 3,16-21</a:t>
            </a:r>
            <a:endParaRPr lang="en-US" sz="2800" b="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921204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28827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219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0000"/>
                </a:solidFill>
                <a:effectLst>
                  <a:outerShdw blurRad="38100" dist="38100" dir="2700000" algn="tl">
                    <a:srgbClr val="000000">
                      <a:alpha val="43137"/>
                    </a:srgbClr>
                  </a:outerShdw>
                </a:effectLst>
                <a:latin typeface="+mj-lt"/>
                <a:cs typeface="Times New Roman" pitchFamily="18" charset="0"/>
              </a:rPr>
              <a:t>THỨ NĂM</a:t>
            </a:r>
          </a:p>
          <a:p>
            <a:r>
              <a:rPr lang="en-US" sz="4400" b="1" smtClean="0">
                <a:solidFill>
                  <a:srgbClr val="FF0000"/>
                </a:solidFill>
                <a:effectLst>
                  <a:outerShdw blurRad="38100" dist="38100" dir="2700000" algn="tl">
                    <a:srgbClr val="000000">
                      <a:alpha val="43137"/>
                    </a:srgbClr>
                  </a:outerShdw>
                </a:effectLst>
                <a:latin typeface="+mj-lt"/>
                <a:cs typeface="Times New Roman" pitchFamily="18" charset="0"/>
              </a:rPr>
              <a:t>SAU CHÚA NHẬT II PHỤC SINH</a:t>
            </a:r>
          </a:p>
        </p:txBody>
      </p:sp>
    </p:spTree>
    <p:extLst>
      <p:ext uri="{BB962C8B-B14F-4D97-AF65-F5344CB8AC3E}">
        <p14:creationId xmlns:p14="http://schemas.microsoft.com/office/powerpoint/2010/main" val="2638065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2476500" y="361950"/>
            <a:ext cx="6553200" cy="954107"/>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r>
              <a:rPr lang="en-US" sz="2800" b="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VỀ NHỮNG SỰ KIỆN ĐÓ, CHÚNG TÔI XIN LÀM CHỨNG CÙNG VỚI THÁNH THẦN.</a:t>
            </a:r>
            <a:endParaRPr lang="en-US" sz="2400"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5" name="TextBox 4"/>
          <p:cNvSpPr txBox="1"/>
          <p:nvPr/>
        </p:nvSpPr>
        <p:spPr>
          <a:xfrm>
            <a:off x="2438400" y="2038350"/>
            <a:ext cx="6629400" cy="646331"/>
          </a:xfrm>
          <a:prstGeom prst="rect">
            <a:avLst/>
          </a:prstGeom>
          <a:noFill/>
        </p:spPr>
        <p:txBody>
          <a:bodyPr wrap="square" rtlCol="0">
            <a:spAutoFit/>
          </a:bodyPr>
          <a:lstStyle/>
          <a:p>
            <a:r>
              <a:rPr lang="en-US" sz="3600" smtClean="0">
                <a:solidFill>
                  <a:srgbClr val="FFFF00"/>
                </a:solidFill>
              </a:rPr>
              <a:t>Bài trích sách Công vụ Tông Đồ</a:t>
            </a:r>
            <a:endParaRPr lang="en-US" sz="3600">
              <a:solidFill>
                <a:srgbClr val="FFFF00"/>
              </a:solidFill>
            </a:endParaRPr>
          </a:p>
        </p:txBody>
      </p:sp>
    </p:spTree>
    <p:extLst>
      <p:ext uri="{BB962C8B-B14F-4D97-AF65-F5344CB8AC3E}">
        <p14:creationId xmlns:p14="http://schemas.microsoft.com/office/powerpoint/2010/main" val="522834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8800" b="1" smtClean="0">
                <a:solidFill>
                  <a:srgbClr val="003399"/>
                </a:solidFill>
                <a:effectLst>
                  <a:outerShdw blurRad="38100" dist="38100" dir="2700000" algn="tl">
                    <a:srgbClr val="000000">
                      <a:alpha val="43137"/>
                    </a:srgbClr>
                  </a:outerShdw>
                </a:effectLst>
                <a:latin typeface="+mj-lt"/>
                <a:cs typeface="Times New Roman" pitchFamily="18" charset="0"/>
              </a:rPr>
              <a:t>Kẻ nghèo hèn kêu xin, và Chúa đã nhận lời.</a:t>
            </a:r>
            <a:endParaRPr lang="en-US" sz="88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8059591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Chúa nói: “ Này anh Tô-ma, vì đã thấy Thầy nên anh mới tin. Phúc thay những người không thấy mà tin.”</a:t>
            </a:r>
            <a:endParaRPr lang="en-US" sz="54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aphicFrame>
        <p:nvGraphicFramePr>
          <p:cNvPr id="5" name="Diagram 4"/>
          <p:cNvGraphicFramePr/>
          <p:nvPr>
            <p:extLst>
              <p:ext uri="{D42A27DB-BD31-4B8C-83A1-F6EECF244321}">
                <p14:modId xmlns:p14="http://schemas.microsoft.com/office/powerpoint/2010/main" val="1045518548"/>
              </p:ext>
            </p:extLst>
          </p:nvPr>
        </p:nvGraphicFramePr>
        <p:xfrm>
          <a:off x="76200" y="31750"/>
          <a:ext cx="3581400" cy="707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76200" y="3867150"/>
            <a:ext cx="8991600" cy="1200329"/>
          </a:xfrm>
          <a:prstGeom prst="rect">
            <a:avLst/>
          </a:prstGeom>
          <a:noFill/>
        </p:spPr>
        <p:txBody>
          <a:bodyPr wrap="square" rtlCol="0">
            <a:spAutoFit/>
          </a:bodyPr>
          <a:lstStyle/>
          <a:p>
            <a:r>
              <a:rPr lang="en-US" sz="36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CHÚA CHA YÊU THƯƠNG NGƯỜI CON</a:t>
            </a:r>
          </a:p>
          <a:p>
            <a:r>
              <a:rPr lang="en-US" sz="3600" b="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VÀ ĐÃ GIAO MỌI SỰ TRONG TAY NGƯỜI</a:t>
            </a:r>
            <a:endParaRPr lang="en-US" sz="3600" b="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7885" y="38100"/>
            <a:ext cx="614995" cy="590550"/>
          </a:xfrm>
          <a:prstGeom prst="rect">
            <a:avLst/>
          </a:prstGeom>
        </p:spPr>
      </p:pic>
    </p:spTree>
    <p:extLst>
      <p:ext uri="{BB962C8B-B14F-4D97-AF65-F5344CB8AC3E}">
        <p14:creationId xmlns:p14="http://schemas.microsoft.com/office/powerpoint/2010/main" val="94864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2882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br>
              <a:rPr lang="vi-VN" sz="5400" b="1">
                <a:solidFill>
                  <a:srgbClr val="003399"/>
                </a:solidFill>
                <a:effectLst>
                  <a:outerShdw blurRad="38100" dist="38100" dir="2700000" algn="tl">
                    <a:srgbClr val="000000">
                      <a:alpha val="43137"/>
                    </a:srgbClr>
                  </a:outerShdw>
                </a:effectLst>
                <a:latin typeface="+mj-lt"/>
              </a:rPr>
            </a:br>
            <a:r>
              <a:rPr lang="vi-VN" sz="5400" b="1">
                <a:solidFill>
                  <a:srgbClr val="003399"/>
                </a:solidFill>
                <a:effectLst>
                  <a:outerShdw blurRad="38100" dist="38100" dir="2700000" algn="tl">
                    <a:srgbClr val="000000">
                      <a:alpha val="43137"/>
                    </a:srgbClr>
                  </a:outerShdw>
                </a:effectLst>
                <a:latin typeface="+mj-lt"/>
              </a:rPr>
              <a:t>Chúa ban những ân huệ thích hợp cho từng thời đại, và dùng nhiều cách thế kỳ diệu để hướng dẫn Hội Thánh,</a:t>
            </a:r>
            <a:endParaRPr lang="en-US" sz="5400" b="1">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969880387"/>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0000"/>
                </a:solidFill>
                <a:effectLst>
                  <a:outerShdw blurRad="38100" dist="38100" dir="2700000" algn="tl">
                    <a:srgbClr val="000000">
                      <a:alpha val="43137"/>
                    </a:srgbClr>
                  </a:outerShdw>
                </a:effectLst>
                <a:latin typeface="+mj-lt"/>
                <a:cs typeface="Times New Roman" pitchFamily="18" charset="0"/>
              </a:rPr>
              <a:t>THỨ SÁU</a:t>
            </a:r>
          </a:p>
          <a:p>
            <a:r>
              <a:rPr lang="en-US" sz="4400" b="1" smtClean="0">
                <a:solidFill>
                  <a:srgbClr val="FF0000"/>
                </a:solidFill>
                <a:effectLst>
                  <a:outerShdw blurRad="38100" dist="38100" dir="2700000" algn="tl">
                    <a:srgbClr val="000000">
                      <a:alpha val="43137"/>
                    </a:srgbClr>
                  </a:outerShdw>
                </a:effectLst>
                <a:latin typeface="+mj-lt"/>
                <a:cs typeface="Times New Roman" pitchFamily="18" charset="0"/>
              </a:rPr>
              <a:t>SAU CHÚA NHẬT II PHỤC SINH</a:t>
            </a:r>
          </a:p>
        </p:txBody>
      </p:sp>
    </p:spTree>
    <p:extLst>
      <p:ext uri="{BB962C8B-B14F-4D97-AF65-F5344CB8AC3E}">
        <p14:creationId xmlns:p14="http://schemas.microsoft.com/office/powerpoint/2010/main" val="880147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2476500" y="361950"/>
            <a:ext cx="6553200" cy="1815882"/>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pPr algn="just"/>
            <a:r>
              <a:rPr lang="en-US" sz="2800" b="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CÁC TÔNG ĐỒ RA KHỎI THƯỢNG HỘI ĐỒNG, LÒNG HÂN HOAN BỞI ĐƯỢC COI LÀ XỨNG ĐÁNG CHỊU KHỔ NHỤC VÌ DANH ĐỨC GIÊ-SU.</a:t>
            </a:r>
            <a:endParaRPr lang="en-US" sz="2400"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5" name="TextBox 4"/>
          <p:cNvSpPr txBox="1"/>
          <p:nvPr/>
        </p:nvSpPr>
        <p:spPr>
          <a:xfrm>
            <a:off x="2463800" y="2177832"/>
            <a:ext cx="6629400" cy="646331"/>
          </a:xfrm>
          <a:prstGeom prst="rect">
            <a:avLst/>
          </a:prstGeom>
          <a:noFill/>
        </p:spPr>
        <p:txBody>
          <a:bodyPr wrap="square" rtlCol="0">
            <a:spAutoFit/>
          </a:bodyPr>
          <a:lstStyle/>
          <a:p>
            <a:r>
              <a:rPr lang="en-US" sz="3600" smtClean="0">
                <a:solidFill>
                  <a:srgbClr val="FFFF00"/>
                </a:solidFill>
              </a:rPr>
              <a:t>Bài trích sách Công vụ Tông Đồ</a:t>
            </a:r>
            <a:endParaRPr lang="en-US" sz="3600">
              <a:solidFill>
                <a:srgbClr val="FFFF00"/>
              </a:solidFill>
            </a:endParaRPr>
          </a:p>
        </p:txBody>
      </p:sp>
    </p:spTree>
    <p:extLst>
      <p:ext uri="{BB962C8B-B14F-4D97-AF65-F5344CB8AC3E}">
        <p14:creationId xmlns:p14="http://schemas.microsoft.com/office/powerpoint/2010/main" val="1671121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92500"/>
          </a:bodyPr>
          <a:lstStyle/>
          <a:p>
            <a:pPr algn="just"/>
            <a:r>
              <a:rPr lang="en-US" sz="8800" b="1" smtClean="0">
                <a:solidFill>
                  <a:srgbClr val="003399"/>
                </a:solidFill>
                <a:effectLst>
                  <a:outerShdw blurRad="38100" dist="38100" dir="2700000" algn="tl">
                    <a:srgbClr val="000000">
                      <a:alpha val="43137"/>
                    </a:srgbClr>
                  </a:outerShdw>
                </a:effectLst>
                <a:latin typeface="+mj-lt"/>
                <a:cs typeface="Times New Roman" pitchFamily="18" charset="0"/>
              </a:rPr>
              <a:t>Một điều tôi kiếm tôi xin, là luôn được ở trong đền Chúa.</a:t>
            </a:r>
            <a:endParaRPr lang="en-US" sz="88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41367988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smtClean="0">
                <a:solidFill>
                  <a:srgbClr val="003399"/>
                </a:solidFill>
                <a:effectLst>
                  <a:outerShdw blurRad="38100" dist="38100" dir="2700000" algn="tl">
                    <a:srgbClr val="000000">
                      <a:alpha val="43137"/>
                    </a:srgbClr>
                  </a:outerShdw>
                </a:effectLst>
                <a:latin typeface="+mj-lt"/>
                <a:cs typeface="Times New Roman" pitchFamily="18" charset="0"/>
              </a:rPr>
              <a:t>Người ta sống không chỉ nhờ cơm bánh, nhưng còn phải nhờ mọi lời miệng Thiên Chúa phán ra.</a:t>
            </a:r>
            <a:endParaRPr lang="en-US" sz="60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4"/>
            <a:ext cx="9144000" cy="513775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33350"/>
            <a:ext cx="614995" cy="590550"/>
          </a:xfrm>
          <a:prstGeom prst="rect">
            <a:avLst/>
          </a:prstGeom>
        </p:spPr>
      </p:pic>
    </p:spTree>
    <p:extLst>
      <p:ext uri="{BB962C8B-B14F-4D97-AF65-F5344CB8AC3E}">
        <p14:creationId xmlns:p14="http://schemas.microsoft.com/office/powerpoint/2010/main" val="33283291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28827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3541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smtClean="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400" b="1">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400" b="1" smtClean="0">
                <a:solidFill>
                  <a:srgbClr val="FF0000"/>
                </a:solidFill>
                <a:effectLst>
                  <a:outerShdw blurRad="38100" dist="38100" dir="2700000" algn="tl">
                    <a:srgbClr val="000000">
                      <a:alpha val="43137"/>
                    </a:srgbClr>
                  </a:outerShdw>
                </a:effectLst>
                <a:latin typeface="+mj-lt"/>
                <a:cs typeface="Times New Roman" pitchFamily="18" charset="0"/>
              </a:rPr>
              <a:t>THỨ BẢY</a:t>
            </a:r>
          </a:p>
          <a:p>
            <a:r>
              <a:rPr lang="en-US" sz="4400" b="1" smtClean="0">
                <a:solidFill>
                  <a:srgbClr val="FF0000"/>
                </a:solidFill>
                <a:effectLst>
                  <a:outerShdw blurRad="38100" dist="38100" dir="2700000" algn="tl">
                    <a:srgbClr val="000000">
                      <a:alpha val="43137"/>
                    </a:srgbClr>
                  </a:outerShdw>
                </a:effectLst>
                <a:latin typeface="+mj-lt"/>
                <a:cs typeface="Times New Roman" pitchFamily="18" charset="0"/>
              </a:rPr>
              <a:t>SAU CHÚA NHẬT II PHỤC SINH</a:t>
            </a:r>
          </a:p>
        </p:txBody>
      </p:sp>
    </p:spTree>
    <p:extLst>
      <p:ext uri="{BB962C8B-B14F-4D97-AF65-F5344CB8AC3E}">
        <p14:creationId xmlns:p14="http://schemas.microsoft.com/office/powerpoint/2010/main" val="27119312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4" name="TextBox 3"/>
          <p:cNvSpPr txBox="1"/>
          <p:nvPr/>
        </p:nvSpPr>
        <p:spPr>
          <a:xfrm>
            <a:off x="2476500" y="361950"/>
            <a:ext cx="6553200" cy="523220"/>
          </a:xfrm>
          <a:prstGeom prst="rect">
            <a:avLst/>
          </a:prstGeom>
          <a:noFill/>
          <a:ln>
            <a:solidFill>
              <a:srgbClr val="FFFF00"/>
            </a:solidFill>
          </a:ln>
          <a:effectLst>
            <a:outerShdw blurRad="50800" dist="38100" dir="2700000" algn="tl" rotWithShape="0">
              <a:prstClr val="black">
                <a:alpha val="40000"/>
              </a:prstClr>
            </a:outerShdw>
          </a:effectLst>
        </p:spPr>
        <p:txBody>
          <a:bodyPr wrap="square" rtlCol="0">
            <a:spAutoFit/>
          </a:bodyPr>
          <a:lstStyle/>
          <a:p>
            <a:pPr algn="just"/>
            <a:r>
              <a:rPr lang="en-US" sz="2800" b="1"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HỌ CHỌN BẢY NGƯỜI ĐẦY THÁNH THẦN</a:t>
            </a:r>
            <a:endParaRPr lang="en-US" sz="2400" b="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5" name="TextBox 4"/>
          <p:cNvSpPr txBox="1"/>
          <p:nvPr/>
        </p:nvSpPr>
        <p:spPr>
          <a:xfrm>
            <a:off x="2463800" y="2177832"/>
            <a:ext cx="6629400" cy="646331"/>
          </a:xfrm>
          <a:prstGeom prst="rect">
            <a:avLst/>
          </a:prstGeom>
          <a:noFill/>
        </p:spPr>
        <p:txBody>
          <a:bodyPr wrap="square" rtlCol="0">
            <a:spAutoFit/>
          </a:bodyPr>
          <a:lstStyle/>
          <a:p>
            <a:r>
              <a:rPr lang="en-US" sz="3600" smtClean="0">
                <a:solidFill>
                  <a:srgbClr val="FFFF00"/>
                </a:solidFill>
              </a:rPr>
              <a:t>Bài trích sách Công vụ Tông Đồ</a:t>
            </a:r>
            <a:endParaRPr lang="en-US" sz="3600">
              <a:solidFill>
                <a:srgbClr val="FFFF00"/>
              </a:solidFill>
            </a:endParaRPr>
          </a:p>
        </p:txBody>
      </p:sp>
    </p:spTree>
    <p:extLst>
      <p:ext uri="{BB962C8B-B14F-4D97-AF65-F5344CB8AC3E}">
        <p14:creationId xmlns:p14="http://schemas.microsoft.com/office/powerpoint/2010/main" val="8726658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77500" lnSpcReduction="20000"/>
          </a:bodyPr>
          <a:lstStyle/>
          <a:p>
            <a:pPr algn="just"/>
            <a:r>
              <a:rPr lang="en-US" sz="8800" b="1" smtClean="0">
                <a:solidFill>
                  <a:srgbClr val="003399"/>
                </a:solidFill>
                <a:effectLst>
                  <a:outerShdw blurRad="38100" dist="38100" dir="2700000" algn="tl">
                    <a:srgbClr val="000000">
                      <a:alpha val="43137"/>
                    </a:srgbClr>
                  </a:outerShdw>
                </a:effectLst>
                <a:latin typeface="+mj-lt"/>
                <a:cs typeface="Times New Roman" pitchFamily="18" charset="0"/>
              </a:rPr>
              <a:t>Xin đổ tình thương xuống trên chúng con, lạy Chúa, như chúng con hằng trông cậy nơi Ngài.</a:t>
            </a:r>
            <a:endParaRPr lang="en-US" sz="88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spTree>
    <p:extLst>
      <p:ext uri="{BB962C8B-B14F-4D97-AF65-F5344CB8AC3E}">
        <p14:creationId xmlns:p14="http://schemas.microsoft.com/office/powerpoint/2010/main" val="1901215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1">
                <a:solidFill>
                  <a:srgbClr val="003399"/>
                </a:solidFill>
                <a:effectLst>
                  <a:outerShdw blurRad="38100" dist="38100" dir="2700000" algn="tl">
                    <a:srgbClr val="000000">
                      <a:alpha val="43137"/>
                    </a:srgbClr>
                  </a:outerShdw>
                </a:effectLst>
                <a:latin typeface="+mj-lt"/>
              </a:rPr>
              <a:t>này chúng con đang chung lời cầu nguyện cho các</a:t>
            </a:r>
            <a:br>
              <a:rPr lang="vi-VN" sz="5900" b="1">
                <a:solidFill>
                  <a:srgbClr val="003399"/>
                </a:solidFill>
                <a:effectLst>
                  <a:outerShdw blurRad="38100" dist="38100" dir="2700000" algn="tl">
                    <a:srgbClr val="000000">
                      <a:alpha val="43137"/>
                    </a:srgbClr>
                  </a:outerShdw>
                </a:effectLst>
                <a:latin typeface="+mj-lt"/>
              </a:rPr>
            </a:br>
            <a:r>
              <a:rPr lang="vi-VN" sz="5900" b="1">
                <a:solidFill>
                  <a:srgbClr val="003399"/>
                </a:solidFill>
                <a:effectLst>
                  <a:outerShdw blurRad="38100" dist="38100" dir="2700000" algn="tl">
                    <a:srgbClr val="000000">
                      <a:alpha val="43137"/>
                    </a:srgbClr>
                  </a:outerShdw>
                </a:effectLst>
                <a:latin typeface="+mj-lt"/>
              </a:rPr>
              <a:t>Giám mục, và những người tham dự Thượng Hội đồng Giám mục thế giới.</a:t>
            </a:r>
            <a:endParaRPr lang="en-US" sz="5900" b="1" dirty="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383494561"/>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000" b="1" smtClean="0">
                <a:solidFill>
                  <a:srgbClr val="003399"/>
                </a:solidFill>
                <a:effectLst>
                  <a:outerShdw blurRad="38100" dist="38100" dir="2700000" algn="tl">
                    <a:srgbClr val="000000">
                      <a:alpha val="43137"/>
                    </a:srgbClr>
                  </a:outerShdw>
                </a:effectLst>
                <a:latin typeface="+mj-lt"/>
                <a:cs typeface="Times New Roman" pitchFamily="18" charset="0"/>
              </a:rPr>
              <a:t>Đức Ki-tô đã phục sinh, chính Người đã tạo thành vạn vật và xót thương cứu độ loài người.</a:t>
            </a:r>
            <a:endParaRPr lang="en-US" sz="6000" b="1">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9440581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4"/>
            <a:ext cx="9144000" cy="513775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133350"/>
            <a:ext cx="535641" cy="514350"/>
          </a:xfrm>
          <a:prstGeom prst="rect">
            <a:avLst/>
          </a:prstGeom>
        </p:spPr>
      </p:pic>
    </p:spTree>
    <p:extLst>
      <p:ext uri="{BB962C8B-B14F-4D97-AF65-F5344CB8AC3E}">
        <p14:creationId xmlns:p14="http://schemas.microsoft.com/office/powerpoint/2010/main" val="28966139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928827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235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cs typeface="Times New Roman" pitchFamily="18" charset="0"/>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cs typeface="Times New Roman" pitchFamily="18" charset="0"/>
              </a:rPr>
            </a:br>
            <a:r>
              <a:rPr lang="vi-VN" sz="4800" b="1">
                <a:solidFill>
                  <a:srgbClr val="003399"/>
                </a:solidFill>
                <a:effectLst>
                  <a:outerShdw blurRad="38100" dist="38100" dir="2700000" algn="tl">
                    <a:srgbClr val="000000">
                      <a:alpha val="43137"/>
                    </a:srgbClr>
                  </a:outerShdw>
                </a:effectLst>
                <a:latin typeface="+mj-lt"/>
                <a:cs typeface="Times New Roman" pitchFamily="18" charset="0"/>
              </a:rPr>
              <a:t>Thánh, xin tuôn tràn trên các Mục tử ơn khôn ngoan và thông hiểu, gìn giữ các ngài luôn hiệp thông với nhau trong Chúa,</a:t>
            </a:r>
            <a:endParaRPr lang="en-US" sz="4800" b="1">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37755103"/>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Chúa, và hướng dẫn đoàn Dân Chúa thực thi những điều Chúa truyền dạy</a:t>
            </a:r>
            <a:r>
              <a:rPr lang="en-US" sz="5400" b="1">
                <a:solidFill>
                  <a:srgbClr val="003399"/>
                </a:solidFill>
                <a:effectLst>
                  <a:outerShdw blurRad="38100" dist="38100" dir="2700000" algn="tl">
                    <a:srgbClr val="000000">
                      <a:alpha val="43137"/>
                    </a:srgbClr>
                  </a:outerShdw>
                </a:effectLst>
                <a:latin typeface="+mj-lt"/>
              </a:rPr>
              <a:t>.</a:t>
            </a:r>
          </a:p>
        </p:txBody>
      </p:sp>
    </p:spTree>
    <p:extLst>
      <p:ext uri="{BB962C8B-B14F-4D97-AF65-F5344CB8AC3E}">
        <p14:creationId xmlns:p14="http://schemas.microsoft.com/office/powerpoint/2010/main" val="1229759270"/>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 con,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1">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474595320"/>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vi-VN" sz="4900" b="1">
                <a:solidFill>
                  <a:srgbClr val="003399"/>
                </a:solidFill>
                <a:effectLst>
                  <a:outerShdw blurRad="38100" dist="38100" dir="2700000" algn="tl">
                    <a:srgbClr val="000000">
                      <a:alpha val="43137"/>
                    </a:srgbClr>
                  </a:outerShdw>
                </a:effectLst>
                <a:latin typeface="+mj-lt"/>
              </a:rPr>
              <a:t>Thánh, Nhờ lời chuyển cầu của Đức Trinh Nữ Maria, Nữ Vương các Tông đồ và là Mẹ của Hội Thánh,</a:t>
            </a:r>
            <a:endParaRPr lang="en-US" sz="4900" b="1">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720331801"/>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675</Words>
  <Application>Microsoft Office PowerPoint</Application>
  <PresentationFormat>On-screen Show (16:9)</PresentationFormat>
  <Paragraphs>93</Paragraphs>
  <Slides>53</Slides>
  <Notes>0</Notes>
  <HiddenSlides>0</HiddenSlides>
  <MMClips>0</MMClips>
  <ScaleCrop>false</ScaleCrop>
  <HeadingPairs>
    <vt:vector size="4" baseType="variant">
      <vt:variant>
        <vt:lpstr>Theme</vt:lpstr>
      </vt:variant>
      <vt:variant>
        <vt:i4>19</vt:i4>
      </vt:variant>
      <vt:variant>
        <vt:lpstr>Slide Titles</vt:lpstr>
      </vt:variant>
      <vt:variant>
        <vt:i4>53</vt:i4>
      </vt:variant>
    </vt:vector>
  </HeadingPairs>
  <TitlesOfParts>
    <vt:vector size="72" baseType="lpstr">
      <vt:lpstr>Office Theme</vt:lpstr>
      <vt:lpstr>1_Office Theme</vt:lpstr>
      <vt:lpstr>2_Office Theme</vt:lpstr>
      <vt:lpstr>3_Office Theme</vt:lpstr>
      <vt:lpstr>4_Office Theme</vt:lpstr>
      <vt:lpstr>5_Office Theme</vt:lpstr>
      <vt:lpstr>6_Office Theme</vt:lpstr>
      <vt:lpstr>7_Office Theme</vt:lpstr>
      <vt:lpstr>9_Office Theme</vt:lpstr>
      <vt:lpstr>8_Office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PowerPoint Presentation</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20</cp:revision>
  <dcterms:created xsi:type="dcterms:W3CDTF">2022-10-30T00:36:35Z</dcterms:created>
  <dcterms:modified xsi:type="dcterms:W3CDTF">2023-03-26T23:27:08Z</dcterms:modified>
</cp:coreProperties>
</file>