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Lst>
  <p:sldIdLst>
    <p:sldId id="295" r:id="rId25"/>
    <p:sldId id="296" r:id="rId26"/>
    <p:sldId id="297" r:id="rId27"/>
    <p:sldId id="298" r:id="rId28"/>
    <p:sldId id="299" r:id="rId29"/>
    <p:sldId id="300" r:id="rId30"/>
    <p:sldId id="301" r:id="rId31"/>
    <p:sldId id="302" r:id="rId32"/>
    <p:sldId id="303" r:id="rId33"/>
    <p:sldId id="304" r:id="rId34"/>
    <p:sldId id="326" r:id="rId35"/>
    <p:sldId id="327" r:id="rId36"/>
    <p:sldId id="355" r:id="rId37"/>
    <p:sldId id="356" r:id="rId38"/>
    <p:sldId id="357" r:id="rId39"/>
    <p:sldId id="358" r:id="rId40"/>
    <p:sldId id="359" r:id="rId41"/>
    <p:sldId id="360" r:id="rId42"/>
    <p:sldId id="361" r:id="rId43"/>
    <p:sldId id="362" r:id="rId44"/>
    <p:sldId id="328" r:id="rId45"/>
    <p:sldId id="329" r:id="rId46"/>
    <p:sldId id="330" r:id="rId47"/>
    <p:sldId id="332" r:id="rId48"/>
    <p:sldId id="331" r:id="rId49"/>
    <p:sldId id="333" r:id="rId50"/>
    <p:sldId id="266" r:id="rId51"/>
    <p:sldId id="256" r:id="rId52"/>
    <p:sldId id="305" r:id="rId53"/>
    <p:sldId id="334" r:id="rId54"/>
    <p:sldId id="257" r:id="rId55"/>
    <p:sldId id="258" r:id="rId56"/>
    <p:sldId id="335" r:id="rId57"/>
    <p:sldId id="336" r:id="rId58"/>
    <p:sldId id="259" r:id="rId59"/>
    <p:sldId id="267" r:id="rId60"/>
    <p:sldId id="323" r:id="rId61"/>
    <p:sldId id="307" r:id="rId62"/>
    <p:sldId id="337" r:id="rId63"/>
    <p:sldId id="268" r:id="rId64"/>
    <p:sldId id="271" r:id="rId65"/>
    <p:sldId id="338" r:id="rId66"/>
    <p:sldId id="339" r:id="rId67"/>
    <p:sldId id="270" r:id="rId68"/>
    <p:sldId id="290" r:id="rId69"/>
    <p:sldId id="291" r:id="rId70"/>
    <p:sldId id="363" r:id="rId71"/>
    <p:sldId id="364" r:id="rId72"/>
    <p:sldId id="365" r:id="rId73"/>
    <p:sldId id="366" r:id="rId74"/>
    <p:sldId id="367" r:id="rId75"/>
    <p:sldId id="368" r:id="rId76"/>
    <p:sldId id="369" r:id="rId77"/>
    <p:sldId id="370" r:id="rId78"/>
    <p:sldId id="340" r:id="rId79"/>
    <p:sldId id="292" r:id="rId80"/>
    <p:sldId id="293" r:id="rId81"/>
    <p:sldId id="341" r:id="rId82"/>
    <p:sldId id="342" r:id="rId83"/>
    <p:sldId id="294" r:id="rId84"/>
    <p:sldId id="272" r:id="rId85"/>
    <p:sldId id="311" r:id="rId86"/>
    <p:sldId id="343" r:id="rId87"/>
    <p:sldId id="273" r:id="rId88"/>
    <p:sldId id="274" r:id="rId89"/>
    <p:sldId id="344" r:id="rId90"/>
    <p:sldId id="345" r:id="rId91"/>
    <p:sldId id="275" r:id="rId92"/>
    <p:sldId id="276" r:id="rId93"/>
    <p:sldId id="313" r:id="rId94"/>
    <p:sldId id="346" r:id="rId95"/>
    <p:sldId id="288" r:id="rId96"/>
    <p:sldId id="278" r:id="rId97"/>
    <p:sldId id="347" r:id="rId98"/>
    <p:sldId id="348" r:id="rId99"/>
    <p:sldId id="279" r:id="rId100"/>
    <p:sldId id="280" r:id="rId101"/>
    <p:sldId id="315" r:id="rId102"/>
    <p:sldId id="349" r:id="rId103"/>
    <p:sldId id="281" r:id="rId104"/>
    <p:sldId id="282" r:id="rId105"/>
    <p:sldId id="350" r:id="rId106"/>
    <p:sldId id="351" r:id="rId107"/>
    <p:sldId id="283" r:id="rId108"/>
    <p:sldId id="284" r:id="rId109"/>
    <p:sldId id="317" r:id="rId110"/>
    <p:sldId id="352" r:id="rId111"/>
    <p:sldId id="285" r:id="rId112"/>
    <p:sldId id="286" r:id="rId113"/>
    <p:sldId id="353" r:id="rId114"/>
    <p:sldId id="354" r:id="rId115"/>
    <p:sldId id="287" r:id="rId1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68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117" Type="http://schemas.openxmlformats.org/officeDocument/2006/relationships/presProps" Target="presProps.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12" Type="http://schemas.openxmlformats.org/officeDocument/2006/relationships/slide" Target="slides/slide88.xml"/><Relationship Id="rId16" Type="http://schemas.openxmlformats.org/officeDocument/2006/relationships/slideMaster" Target="slideMasters/slideMaster16.xml"/><Relationship Id="rId107" Type="http://schemas.openxmlformats.org/officeDocument/2006/relationships/slide" Target="slides/slide8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slide" Target="slides/slide63.xml"/><Relationship Id="rId102" Type="http://schemas.openxmlformats.org/officeDocument/2006/relationships/slide" Target="slides/slide78.xml"/><Relationship Id="rId110" Type="http://schemas.openxmlformats.org/officeDocument/2006/relationships/slide" Target="slides/slide86.xml"/><Relationship Id="rId115" Type="http://schemas.openxmlformats.org/officeDocument/2006/relationships/slide" Target="slides/slide91.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slide" Target="slides/slide66.xml"/><Relationship Id="rId95" Type="http://schemas.openxmlformats.org/officeDocument/2006/relationships/slide" Target="slides/slide7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113" Type="http://schemas.openxmlformats.org/officeDocument/2006/relationships/slide" Target="slides/slide89.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slide" Target="slides/slide69.xml"/><Relationship Id="rId98"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103" Type="http://schemas.openxmlformats.org/officeDocument/2006/relationships/slide" Target="slides/slide79.xml"/><Relationship Id="rId108" Type="http://schemas.openxmlformats.org/officeDocument/2006/relationships/slide" Target="slides/slide84.xml"/><Relationship Id="rId116" Type="http://schemas.openxmlformats.org/officeDocument/2006/relationships/slide" Target="slides/slide92.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11"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6" Type="http://schemas.openxmlformats.org/officeDocument/2006/relationships/slide" Target="slides/slide82.xml"/><Relationship Id="rId114" Type="http://schemas.openxmlformats.org/officeDocument/2006/relationships/slide" Target="slides/slide90.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109" Type="http://schemas.openxmlformats.org/officeDocument/2006/relationships/slide" Target="slides/slide8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slide" Target="slides/slide80.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79898"/>
      </p:ext>
    </p:extLst>
  </p:cSld>
  <p:clrMapOvr>
    <a:masterClrMapping/>
  </p:clrMapOvr>
  <p:transition spd="slow" advClick="0"/>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098035"/>
      </p:ext>
    </p:extLst>
  </p:cSld>
  <p:clrMapOvr>
    <a:masterClrMapping/>
  </p:clrMapOvr>
  <p:transition spd="slow" advClick="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633876"/>
      </p:ext>
    </p:extLst>
  </p:cSld>
  <p:clrMapOvr>
    <a:masterClrMapping/>
  </p:clrMapOvr>
  <p:transition spd="slow" advClick="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310123"/>
      </p:ext>
    </p:extLst>
  </p:cSld>
  <p:clrMapOvr>
    <a:masterClrMapping/>
  </p:clrMapOvr>
  <p:transition spd="slow" advClick="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748271"/>
      </p:ext>
    </p:extLst>
  </p:cSld>
  <p:clrMapOvr>
    <a:masterClrMapping/>
  </p:clrMapOvr>
  <p:transition spd="slow" advClick="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956557"/>
      </p:ext>
    </p:extLst>
  </p:cSld>
  <p:clrMapOvr>
    <a:masterClrMapping/>
  </p:clrMapOvr>
  <p:transition spd="slow" advClick="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768371"/>
      </p:ext>
    </p:extLst>
  </p:cSld>
  <p:clrMapOvr>
    <a:masterClrMapping/>
  </p:clrMapOvr>
  <p:transition spd="slow" advClick="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680150"/>
      </p:ext>
    </p:extLst>
  </p:cSld>
  <p:clrMapOvr>
    <a:masterClrMapping/>
  </p:clrMapOvr>
  <p:transition spd="slow" advClick="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079257"/>
      </p:ext>
    </p:extLst>
  </p:cSld>
  <p:clrMapOvr>
    <a:masterClrMapping/>
  </p:clrMapOvr>
  <p:transition spd="slow" advClick="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557827"/>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03106"/>
      </p:ext>
    </p:extLst>
  </p:cSld>
  <p:clrMapOvr>
    <a:masterClrMapping/>
  </p:clrMapOvr>
  <p:transition spd="slow" advClick="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41704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225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500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7306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1691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2948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4098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8642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022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406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6914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52678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2044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1005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6677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3034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3573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2698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806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8416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2064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4121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81878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0851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3209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078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654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1681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299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7132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4190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656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0282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74660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6581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9323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2818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6185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650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6834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4780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9459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6255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0919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22752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1248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4417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0859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811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6436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1029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1816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8032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8117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5817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25496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5130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1772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809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52953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55821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9647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5140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7142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2311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9600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83149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4255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626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13143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4977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7457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56347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5377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51807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2280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10773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394278"/>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843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7965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576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88495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038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61275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92913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5006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5839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46536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173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3386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6861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94109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64685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36358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083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583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954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2033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050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742888"/>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34266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0273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89367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49312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28948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46080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27090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67867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968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2547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712378"/>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89662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31724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8098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06240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40666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4683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7240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03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099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86853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760737"/>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20504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48587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1326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57991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47041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6925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754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45269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692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26129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515186"/>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13661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9106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67493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56271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15792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60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9821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98811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944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6772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669471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084008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7249237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121312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011976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007528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962571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77837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25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4251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825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5456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9091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6842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970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2507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0555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5256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7985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8421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3857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2140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5403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0854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9900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9237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8826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1496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84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5" Type="http://schemas.openxmlformats.org/officeDocument/2006/relationships/slideLayout" Target="../slideLayouts/slideLayout258.xml"/><Relationship Id="rId4" Type="http://schemas.openxmlformats.org/officeDocument/2006/relationships/slideLayout" Target="../slideLayouts/slideLayout257.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6473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5593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43536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76658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68858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0240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7568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84093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43294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39041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84261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80941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3541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06668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05815756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26559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5582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9.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9.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4.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4.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4.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9.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9.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9.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9.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9.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8.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8.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7.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9.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21.xml"/></Relationships>
</file>

<file path=ppt/slides/_rels/slide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9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3.xml"/></Relationships>
</file>

<file path=ppt/slides/_rels/slide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003399"/>
              </a:solidFill>
              <a:effectLst/>
              <a:latin typeface="+mj-lt"/>
              <a:cs typeface="Times New Roman" pitchFamily="18" charset="0"/>
            </a:endParaRPr>
          </a:p>
          <a:p>
            <a:endParaRPr lang="en-US" b="0" smtClean="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DÁP CA </a:t>
            </a:r>
          </a:p>
          <a:p>
            <a:r>
              <a:rPr lang="en-US" sz="4400" b="0" smtClean="0">
                <a:solidFill>
                  <a:srgbClr val="003399"/>
                </a:solidFill>
                <a:effectLst/>
                <a:latin typeface="+mj-lt"/>
                <a:cs typeface="Times New Roman" pitchFamily="18" charset="0"/>
              </a:rPr>
              <a:t>SAU CHÚA NHẬT IV PHỤC SINH</a:t>
            </a:r>
            <a:endParaRPr lang="en-US" sz="4400" b="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79321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674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HAI</a:t>
            </a:r>
          </a:p>
          <a:p>
            <a:r>
              <a:rPr lang="en-US" sz="4400" b="0" smtClean="0">
                <a:solidFill>
                  <a:srgbClr val="003399"/>
                </a:solidFill>
                <a:effectLst/>
                <a:latin typeface="+mj-lt"/>
                <a:cs typeface="Times New Roman" pitchFamily="18" charset="0"/>
              </a:rPr>
              <a:t>SAU CHÚA NHẬT IV PHỤC SINH</a:t>
            </a:r>
          </a:p>
          <a:p>
            <a:r>
              <a:rPr lang="en-US" sz="4400" smtClean="0">
                <a:solidFill>
                  <a:srgbClr val="FF0000"/>
                </a:solidFill>
                <a:latin typeface="+mj-lt"/>
                <a:cs typeface="Times New Roman" pitchFamily="18" charset="0"/>
              </a:rPr>
              <a:t>Thánh Giuse Thợ</a:t>
            </a:r>
          </a:p>
          <a:p>
            <a:r>
              <a:rPr lang="en-US" sz="4400" b="0" smtClean="0">
                <a:solidFill>
                  <a:srgbClr val="FF0000"/>
                </a:solidFill>
                <a:effectLst/>
                <a:latin typeface="+mj-lt"/>
                <a:cs typeface="Times New Roman" pitchFamily="18" charset="0"/>
              </a:rPr>
              <a:t>Bổn Mạng Giáo Xứ Thiên Ân</a:t>
            </a:r>
          </a:p>
          <a:p>
            <a:r>
              <a:rPr lang="en-US" sz="4400" i="1" smtClean="0">
                <a:solidFill>
                  <a:srgbClr val="003399"/>
                </a:solidFill>
                <a:latin typeface="+mj-lt"/>
                <a:cs typeface="Times New Roman" pitchFamily="18" charset="0"/>
              </a:rPr>
              <a:t>( Sách bài đọc quyển 1 trang 724 )</a:t>
            </a:r>
            <a:endParaRPr lang="en-US" sz="4400" b="0" i="1" smtClean="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42354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153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00863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66805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9708422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670742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97941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415107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Vì lạy Chúa Giêsu Kitô,</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1337530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57256881"/>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5948519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63246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smtClean="0">
                <a:solidFill>
                  <a:schemeClr val="bg1"/>
                </a:solidFill>
              </a:rPr>
              <a:t>Hãy sinh sôi nảy nở thật nhiều, và thống trị mặt đất</a:t>
            </a:r>
            <a:endParaRPr lang="en-US" sz="3200">
              <a:solidFill>
                <a:schemeClr val="bg1"/>
              </a:solidFill>
            </a:endParaRPr>
          </a:p>
        </p:txBody>
      </p:sp>
      <p:sp>
        <p:nvSpPr>
          <p:cNvPr id="4" name="TextBox 3"/>
          <p:cNvSpPr txBox="1"/>
          <p:nvPr/>
        </p:nvSpPr>
        <p:spPr>
          <a:xfrm>
            <a:off x="124968" y="1352550"/>
            <a:ext cx="5023104" cy="584775"/>
          </a:xfrm>
          <a:prstGeom prst="rect">
            <a:avLst/>
          </a:prstGeom>
          <a:noFill/>
        </p:spPr>
        <p:txBody>
          <a:bodyPr wrap="square" rtlCol="0">
            <a:spAutoFit/>
          </a:bodyPr>
          <a:lstStyle/>
          <a:p>
            <a:r>
              <a:rPr lang="en-US" sz="3200" smtClean="0">
                <a:solidFill>
                  <a:srgbClr val="FFFF00"/>
                </a:solidFill>
              </a:rPr>
              <a:t>Bài trích sách Sáng thế</a:t>
            </a:r>
            <a:endParaRPr lang="en-US" sz="3200">
              <a:solidFill>
                <a:srgbClr val="FFFF00"/>
              </a:solidFill>
            </a:endParaRPr>
          </a:p>
        </p:txBody>
      </p:sp>
    </p:spTree>
    <p:extLst>
      <p:ext uri="{BB962C8B-B14F-4D97-AF65-F5344CB8AC3E}">
        <p14:creationId xmlns:p14="http://schemas.microsoft.com/office/powerpoint/2010/main" val="1344486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rgbClr val="003399"/>
                </a:solidFill>
                <a:effectLst/>
                <a:latin typeface="+mj-lt"/>
                <a:cs typeface="Times New Roman" pitchFamily="18" charset="0"/>
              </a:rPr>
              <a:t>Lạy Chúa, việc tay chúng con làm, xin Ngài củng cố.</a:t>
            </a:r>
            <a:endParaRPr lang="en-US" sz="7200" b="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0000"/>
                </a:solidFill>
                <a:effectLst>
                  <a:outerShdw blurRad="38100" dist="38100" dir="2700000" algn="tl">
                    <a:srgbClr val="000000">
                      <a:alpha val="43137"/>
                    </a:srgbClr>
                  </a:outerShdw>
                </a:effectLst>
                <a:cs typeface="Times New Roman" pitchFamily="18" charset="0"/>
              </a:rPr>
              <a:t>Đáp ca:</a:t>
            </a:r>
            <a:endParaRPr lang="en-US" sz="4400" b="1" u="sng">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26148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0" smtClean="0">
                <a:solidFill>
                  <a:srgbClr val="003399"/>
                </a:solidFill>
                <a:effectLst/>
                <a:latin typeface="+mj-lt"/>
                <a:cs typeface="Times New Roman" pitchFamily="18" charset="0"/>
              </a:rPr>
              <a:t>Ngày lại ngày , xin chúc tụng Chúa , Thiên Chúa cứu độ ta , Người đỡ nâng ta.</a:t>
            </a:r>
            <a:endParaRPr lang="en-US" sz="66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0000"/>
                </a:solidFill>
                <a:effectLst>
                  <a:outerShdw blurRad="38100" dist="38100" dir="2700000" algn="tl">
                    <a:srgbClr val="000000">
                      <a:alpha val="43137"/>
                    </a:srgbClr>
                  </a:outerShdw>
                </a:effectLst>
                <a:cs typeface="Times New Roman" pitchFamily="18" charset="0"/>
              </a:rPr>
              <a:t>Alleluia-Alleluia:</a:t>
            </a:r>
            <a:endParaRPr lang="en-US" sz="3200" b="1" u="sng">
              <a:solidFill>
                <a:srgbClr val="FF0000"/>
              </a:solidFill>
              <a:effectLst>
                <a:outerShdw blurRad="38100" dist="38100" dir="2700000" algn="tl">
                  <a:srgbClr val="000000">
                    <a:alpha val="43137"/>
                  </a:srgbClr>
                </a:outerShdw>
              </a:effectLs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0000"/>
                </a:solidFill>
                <a:effectLst>
                  <a:outerShdw blurRad="38100" dist="38100" dir="2700000" algn="tl">
                    <a:srgbClr val="000000">
                      <a:alpha val="43137"/>
                    </a:srgbClr>
                  </a:outerShdw>
                </a:effectLst>
                <a:cs typeface="Times New Roman" pitchFamily="18" charset="0"/>
              </a:rPr>
              <a:t>Alleluia:</a:t>
            </a:r>
            <a:endParaRPr lang="en-US" sz="3600" b="1" u="sng">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67498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440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273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63246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smtClean="0">
                <a:solidFill>
                  <a:prstClr val="white"/>
                </a:solidFill>
              </a:rPr>
              <a:t>Hãy sinh sôi nảy nở thật nhiều, và thống trị mặt đất</a:t>
            </a:r>
            <a:endParaRPr lang="en-US" sz="3200">
              <a:solidFill>
                <a:prstClr val="white"/>
              </a:solidFill>
            </a:endParaRPr>
          </a:p>
        </p:txBody>
      </p:sp>
      <p:sp>
        <p:nvSpPr>
          <p:cNvPr id="4" name="TextBox 3"/>
          <p:cNvSpPr txBox="1"/>
          <p:nvPr/>
        </p:nvSpPr>
        <p:spPr>
          <a:xfrm>
            <a:off x="94488" y="4400550"/>
            <a:ext cx="5023104" cy="584775"/>
          </a:xfrm>
          <a:prstGeom prst="rect">
            <a:avLst/>
          </a:prstGeom>
          <a:noFill/>
        </p:spPr>
        <p:txBody>
          <a:bodyPr wrap="square" rtlCol="0">
            <a:spAutoFit/>
          </a:bodyPr>
          <a:lstStyle/>
          <a:p>
            <a:r>
              <a:rPr lang="en-US" sz="3200" smtClean="0">
                <a:solidFill>
                  <a:srgbClr val="FFFF00"/>
                </a:solidFill>
              </a:rPr>
              <a:t>Bài trích sách Sáng thế</a:t>
            </a:r>
            <a:endParaRPr lang="en-US" sz="3200">
              <a:solidFill>
                <a:srgbClr val="FFFF00"/>
              </a:solidFill>
            </a:endParaRPr>
          </a:p>
        </p:txBody>
      </p:sp>
    </p:spTree>
    <p:extLst>
      <p:ext uri="{BB962C8B-B14F-4D97-AF65-F5344CB8AC3E}">
        <p14:creationId xmlns:p14="http://schemas.microsoft.com/office/powerpoint/2010/main" val="2884647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003399"/>
              </a:solidFill>
              <a:effectLst/>
              <a:latin typeface="+mj-lt"/>
              <a:cs typeface="Times New Roman" pitchFamily="18" charset="0"/>
            </a:endParaRPr>
          </a:p>
          <a:p>
            <a:endParaRPr lang="en-US" b="0" smtClean="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HAI</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3399"/>
                </a:solidFill>
                <a:effectLst/>
                <a:latin typeface="+mj-lt"/>
              </a:rPr>
              <a:t>Lạy Chúa Thánh Thần là Ánh sáng Chân lý vẹn toàn,</a:t>
            </a:r>
            <a:br>
              <a:rPr lang="vi-VN" sz="5400" b="0">
                <a:solidFill>
                  <a:srgbClr val="003399"/>
                </a:solidFill>
                <a:effectLst/>
                <a:latin typeface="+mj-lt"/>
              </a:rPr>
            </a:br>
            <a:r>
              <a:rPr lang="vi-VN" sz="5400" b="0">
                <a:solidFill>
                  <a:srgbClr val="003399"/>
                </a:solidFill>
                <a:effectLst/>
                <a:latin typeface="+mj-lt"/>
              </a:rPr>
              <a:t>Chúa ban những ân huệ thích hợp cho từng thời đại, và dùng nhiều cách thế kỳ diệu để hướng dẫn Hội Thánh,</a:t>
            </a:r>
            <a:endParaRPr lang="en-US" sz="5400" b="0">
              <a:solidFill>
                <a:srgbClr val="003399"/>
              </a:solidFill>
              <a:effectLst/>
              <a:latin typeface="+mj-lt"/>
            </a:endParaRPr>
          </a:p>
        </p:txBody>
      </p:sp>
    </p:spTree>
    <p:extLst>
      <p:ext uri="{BB962C8B-B14F-4D97-AF65-F5344CB8AC3E}">
        <p14:creationId xmlns:p14="http://schemas.microsoft.com/office/powerpoint/2010/main" val="1404884493"/>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63246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a:solidFill>
                  <a:prstClr val="white"/>
                </a:solidFill>
              </a:rPr>
              <a:t>Linh hồn con khao khát Chúa Trời, là Chúa Trời hằng sống.</a:t>
            </a:r>
            <a:endParaRPr lang="en-US" sz="3200" smtClean="0">
              <a:solidFill>
                <a:prstClr val="white"/>
              </a:solidFill>
            </a:endParaRPr>
          </a:p>
        </p:txBody>
      </p:sp>
      <p:sp>
        <p:nvSpPr>
          <p:cNvPr id="4" name="TextBox 3"/>
          <p:cNvSpPr txBox="1"/>
          <p:nvPr/>
        </p:nvSpPr>
        <p:spPr>
          <a:xfrm>
            <a:off x="228600" y="44005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2884647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rgbClr val="003399"/>
                </a:solidFill>
                <a:effectLst/>
                <a:latin typeface="+mj-lt"/>
                <a:cs typeface="Times New Roman" pitchFamily="18" charset="0"/>
              </a:rPr>
              <a:t>Linh hồn con khao khát Chúa Trời, là Chúa Trời hằng sống.</a:t>
            </a:r>
            <a:endParaRPr lang="en-US" sz="7200" b="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00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smtClean="0">
                <a:solidFill>
                  <a:srgbClr val="003399"/>
                </a:solidFill>
                <a:effectLst/>
                <a:latin typeface="+mj-lt"/>
                <a:cs typeface="Times New Roman" pitchFamily="18" charset="0"/>
              </a:rPr>
              <a:t>Chúa nói: “Tôi chính là Mục Tử nhân lành, Tôi biết chiên của tôi, và chiên của tôi biết tôi.”</a:t>
            </a:r>
            <a:endParaRPr lang="en-US" sz="60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48788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7909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3399"/>
              </a:solidFill>
              <a:effectLst/>
              <a:latin typeface="+mj-lt"/>
              <a:cs typeface="Times New Roman" pitchFamily="18" charset="0"/>
            </a:endParaRPr>
          </a:p>
          <a:p>
            <a:endParaRPr lang="en-US" sz="44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BA</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6324600" cy="584775"/>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a:solidFill>
                  <a:prstClr val="white"/>
                </a:solidFill>
              </a:rPr>
              <a:t>Muôn nước hỡi nào ca ngợi Chúa.</a:t>
            </a:r>
          </a:p>
        </p:txBody>
      </p:sp>
      <p:sp>
        <p:nvSpPr>
          <p:cNvPr id="4" name="TextBox 3"/>
          <p:cNvSpPr txBox="1"/>
          <p:nvPr/>
        </p:nvSpPr>
        <p:spPr>
          <a:xfrm>
            <a:off x="152400" y="43243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3266574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003399"/>
                </a:solidFill>
                <a:effectLst/>
                <a:latin typeface="+mj-lt"/>
              </a:rPr>
              <a:t>này chúng con đang chung lời cầu nguyện cho các</a:t>
            </a:r>
            <a:br>
              <a:rPr lang="vi-VN" sz="5900" b="0">
                <a:solidFill>
                  <a:srgbClr val="003399"/>
                </a:solidFill>
                <a:effectLst/>
                <a:latin typeface="+mj-lt"/>
              </a:rPr>
            </a:br>
            <a:r>
              <a:rPr lang="vi-VN" sz="5900" b="0">
                <a:solidFill>
                  <a:srgbClr val="003399"/>
                </a:solidFill>
                <a:effectLst/>
                <a:latin typeface="+mj-lt"/>
              </a:rPr>
              <a:t>Giám mục, và những người tham dự Thượng Hội đồng Giám mục thế giới.</a:t>
            </a:r>
            <a:endParaRPr lang="en-US" sz="5900" b="0" dirty="0">
              <a:solidFill>
                <a:srgbClr val="003399"/>
              </a:solidFill>
              <a:effectLst/>
              <a:latin typeface="+mj-lt"/>
            </a:endParaRPr>
          </a:p>
        </p:txBody>
      </p:sp>
    </p:spTree>
    <p:extLst>
      <p:ext uri="{BB962C8B-B14F-4D97-AF65-F5344CB8AC3E}">
        <p14:creationId xmlns:p14="http://schemas.microsoft.com/office/powerpoint/2010/main" val="3352267699"/>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0" smtClean="0">
                <a:solidFill>
                  <a:srgbClr val="003399"/>
                </a:solidFill>
                <a:effectLst/>
                <a:latin typeface="+mj-lt"/>
                <a:cs typeface="Times New Roman" pitchFamily="18" charset="0"/>
              </a:rPr>
              <a:t>Muôn nước hỡi nào ca ngợi Chúa.</a:t>
            </a:r>
            <a:endParaRPr lang="en-US" sz="8800" b="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9920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smtClean="0">
                <a:solidFill>
                  <a:srgbClr val="003399"/>
                </a:solidFill>
                <a:effectLst/>
                <a:latin typeface="+mj-lt"/>
                <a:cs typeface="Times New Roman" pitchFamily="18" charset="0"/>
              </a:rPr>
              <a:t>Chúa nói: “ Chiên của tôi thì nghe tiếng tôi; tôi biết chúng, và chúng theo tôi.”</a:t>
            </a:r>
            <a:endParaRPr lang="en-US" sz="72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7694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0221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4408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r>
              <a:rPr lang="en-US" sz="6600" b="0" smtClean="0">
                <a:solidFill>
                  <a:srgbClr val="FFFF00"/>
                </a:solidFill>
                <a:effectLst/>
                <a:latin typeface="+mj-lt"/>
              </a:rPr>
              <a:t>Thứ Tư</a:t>
            </a:r>
            <a:br>
              <a:rPr lang="en-US" sz="6600" b="0" smtClean="0">
                <a:solidFill>
                  <a:srgbClr val="FFFF00"/>
                </a:solidFill>
                <a:effectLst/>
                <a:latin typeface="+mj-lt"/>
              </a:rPr>
            </a:br>
            <a:r>
              <a:rPr lang="en-US" sz="6600" b="0" smtClean="0">
                <a:solidFill>
                  <a:srgbClr val="FFFF00"/>
                </a:solidFill>
                <a:effectLst/>
                <a:latin typeface="+mj-lt"/>
              </a:rPr>
              <a:t>Sau Chúa Nhật IV Phục Sinh</a:t>
            </a:r>
            <a:br>
              <a:rPr lang="en-US" sz="6600" b="0" smtClean="0">
                <a:solidFill>
                  <a:srgbClr val="FFFF00"/>
                </a:solidFill>
                <a:effectLst/>
                <a:latin typeface="+mj-lt"/>
              </a:rPr>
            </a:br>
            <a:r>
              <a:rPr lang="en-US" sz="4000" b="0" smtClean="0">
                <a:solidFill>
                  <a:schemeClr val="bg1"/>
                </a:solidFill>
                <a:effectLst/>
                <a:latin typeface="+mj-lt"/>
              </a:rPr>
              <a:t>THÁNH PHILÍPPHÊ VÀ THÁNH GIACÔBÊ</a:t>
            </a:r>
            <a:r>
              <a:rPr lang="en-US" sz="5400" b="0" smtClean="0">
                <a:solidFill>
                  <a:schemeClr val="bg1"/>
                </a:solidFill>
                <a:effectLst/>
                <a:latin typeface="+mj-lt"/>
              </a:rPr>
              <a:t> </a:t>
            </a:r>
            <a:r>
              <a:rPr lang="en-US" sz="6600" b="0" smtClean="0">
                <a:solidFill>
                  <a:srgbClr val="003366"/>
                </a:solidFill>
                <a:effectLst/>
                <a:latin typeface="+mj-lt"/>
              </a:rPr>
              <a:t/>
            </a:r>
            <a:br>
              <a:rPr lang="en-US" sz="6600" b="0" smtClean="0">
                <a:solidFill>
                  <a:srgbClr val="003366"/>
                </a:solidFill>
                <a:effectLst/>
                <a:latin typeface="+mj-lt"/>
              </a:rPr>
            </a:br>
            <a:r>
              <a:rPr lang="en-US" b="0" smtClean="0">
                <a:solidFill>
                  <a:srgbClr val="FFFF00"/>
                </a:solidFill>
                <a:effectLst/>
                <a:latin typeface="+mj-lt"/>
              </a:rPr>
              <a:t>TÔNG ĐỒ</a:t>
            </a:r>
            <a:r>
              <a:rPr lang="en-US" sz="6600" b="0" smtClean="0">
                <a:solidFill>
                  <a:srgbClr val="FFFF00"/>
                </a:solidFill>
                <a:effectLst/>
                <a:latin typeface="+mj-lt"/>
              </a:rPr>
              <a:t/>
            </a:r>
            <a:br>
              <a:rPr lang="en-US" sz="6600" b="0" smtClean="0">
                <a:solidFill>
                  <a:srgbClr val="FFFF00"/>
                </a:solidFill>
                <a:effectLst/>
                <a:latin typeface="+mj-lt"/>
              </a:rPr>
            </a:br>
            <a:r>
              <a:rPr lang="en-US" sz="4900" b="0" smtClean="0">
                <a:solidFill>
                  <a:srgbClr val="FFFF00"/>
                </a:solidFill>
                <a:effectLst/>
                <a:latin typeface="+mj-lt"/>
              </a:rPr>
              <a:t>LỄ KÍNH</a:t>
            </a:r>
            <a:br>
              <a:rPr lang="en-US" sz="4900" b="0" smtClean="0">
                <a:solidFill>
                  <a:srgbClr val="FFFF00"/>
                </a:solidFill>
                <a:effectLst/>
                <a:latin typeface="+mj-lt"/>
              </a:rPr>
            </a:br>
            <a:r>
              <a:rPr lang="en-US" sz="4900" b="0" i="1" smtClean="0">
                <a:solidFill>
                  <a:srgbClr val="FFFF00"/>
                </a:solidFill>
                <a:effectLst/>
                <a:latin typeface="+mj-lt"/>
              </a:rPr>
              <a:t>( sách bài đọc quyển 1 trang 726 )</a:t>
            </a:r>
            <a:endParaRPr lang="en-US" sz="4900" b="0" i="1">
              <a:solidFill>
                <a:srgbClr val="FFFF00"/>
              </a:solidFill>
              <a:effectLst/>
              <a:latin typeface="+mj-lt"/>
            </a:endParaRPr>
          </a:p>
        </p:txBody>
      </p:sp>
    </p:spTree>
    <p:extLst>
      <p:ext uri="{BB962C8B-B14F-4D97-AF65-F5344CB8AC3E}">
        <p14:creationId xmlns:p14="http://schemas.microsoft.com/office/powerpoint/2010/main" val="42725114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27888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00863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0"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A+B: </a:t>
            </a:r>
            <a:r>
              <a:rPr lang="vi-VN" sz="54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66805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ca ngợi Chúa.</a:t>
            </a:r>
          </a:p>
          <a:p>
            <a:pPr algn="l" eaLnBrk="1" hangingPunct="1">
              <a:lnSpc>
                <a:spcPct val="140000"/>
              </a:lnSpc>
            </a:pPr>
            <a:r>
              <a:rPr lang="en-US" sz="50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chúc tụng Chúa. </a:t>
            </a:r>
            <a:br>
              <a:rPr lang="en-US" sz="5000" b="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thờ lạy Chúa. </a:t>
            </a:r>
          </a:p>
          <a:p>
            <a:pPr algn="l" eaLnBrk="1" hangingPunct="1">
              <a:lnSpc>
                <a:spcPct val="140000"/>
              </a:lnSpc>
            </a:pPr>
            <a:r>
              <a:rPr lang="en-US" sz="50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tôn vinh Chúa.</a:t>
            </a:r>
          </a:p>
        </p:txBody>
      </p:sp>
    </p:spTree>
    <p:extLst>
      <p:ext uri="{BB962C8B-B14F-4D97-AF65-F5344CB8AC3E}">
        <p14:creationId xmlns:p14="http://schemas.microsoft.com/office/powerpoint/2010/main" val="19708422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3399"/>
                </a:solidFill>
                <a:effectLst/>
                <a:latin typeface="+mj-lt"/>
                <a:cs typeface="Times New Roman" pitchFamily="18" charset="0"/>
              </a:rPr>
              <a:t>Xin Chúa làm nên cuộc Hiện Xuống mới trong đời sống Hội</a:t>
            </a:r>
            <a:br>
              <a:rPr lang="vi-VN" sz="4800" b="0">
                <a:solidFill>
                  <a:srgbClr val="003399"/>
                </a:solidFill>
                <a:effectLst/>
                <a:latin typeface="+mj-lt"/>
                <a:cs typeface="Times New Roman" pitchFamily="18" charset="0"/>
              </a:rPr>
            </a:br>
            <a:r>
              <a:rPr lang="vi-VN" sz="4800" b="0">
                <a:solidFill>
                  <a:srgbClr val="003399"/>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47640370"/>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cảm tạ Chúa vì vinh quang cao cả Chúa.</a:t>
            </a:r>
          </a:p>
          <a:p>
            <a:pPr marL="0" indent="0" algn="just" eaLnBrk="1" hangingPunct="1">
              <a:lnSpc>
                <a:spcPct val="140000"/>
              </a:lnSpc>
              <a:buFontTx/>
              <a:buNone/>
            </a:pPr>
            <a:r>
              <a:rPr lang="vi-VN" sz="48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670742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con một Thiên Chúa,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97941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415107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ngự bên hữu Đức Chúa Cha, xin thương xót chúng con.</a:t>
            </a:r>
          </a:p>
          <a:p>
            <a:pPr marL="0" indent="0" algn="just" eaLnBrk="1" hangingPunct="1">
              <a:lnSpc>
                <a:spcPct val="150000"/>
              </a:lnSpc>
              <a:buFontTx/>
              <a:buNone/>
            </a:pPr>
            <a:r>
              <a:rPr lang="vi-VN" sz="48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 Vì lạy Chúa Giêsu Kitô, </a:t>
            </a:r>
            <a:r>
              <a:rPr lang="vi-VN" sz="48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337530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5948519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63246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smtClean="0">
                <a:solidFill>
                  <a:prstClr val="white"/>
                </a:solidFill>
              </a:rPr>
              <a:t>Chúa hiện ra với ông Gia-cô-bê,</a:t>
            </a:r>
          </a:p>
          <a:p>
            <a:r>
              <a:rPr lang="en-US" sz="3200" smtClean="0">
                <a:solidFill>
                  <a:prstClr val="white"/>
                </a:solidFill>
              </a:rPr>
              <a:t>Rồi với tất cả các tông đồ</a:t>
            </a:r>
            <a:endParaRPr lang="vi-VN" sz="3200">
              <a:solidFill>
                <a:prstClr val="white"/>
              </a:solidFill>
            </a:endParaRPr>
          </a:p>
        </p:txBody>
      </p:sp>
      <p:sp>
        <p:nvSpPr>
          <p:cNvPr id="4" name="TextBox 3"/>
          <p:cNvSpPr txBox="1"/>
          <p:nvPr/>
        </p:nvSpPr>
        <p:spPr>
          <a:xfrm>
            <a:off x="155448" y="44005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22072412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800" b="0" u="sng" smtClean="0">
                <a:solidFill>
                  <a:srgbClr val="FFFF00"/>
                </a:solidFill>
                <a:effectLst/>
                <a:latin typeface="+mj-lt"/>
              </a:rPr>
              <a:t>Đáp ca:</a:t>
            </a:r>
            <a:r>
              <a:rPr lang="en-US" sz="8800" b="0" smtClean="0">
                <a:solidFill>
                  <a:srgbClr val="FFFF00"/>
                </a:solidFill>
                <a:effectLst/>
                <a:latin typeface="+mj-lt"/>
              </a:rPr>
              <a:t> </a:t>
            </a:r>
            <a:r>
              <a:rPr lang="en-US" sz="8800" b="0" smtClean="0">
                <a:solidFill>
                  <a:schemeClr val="bg1"/>
                </a:solidFill>
                <a:effectLst/>
                <a:latin typeface="+mj-lt"/>
              </a:rPr>
              <a:t>Tiếng các ngài vang dội khắp hoàn cầu.</a:t>
            </a:r>
            <a:endParaRPr lang="en-US" sz="8800" b="0">
              <a:solidFill>
                <a:schemeClr val="bg1"/>
              </a:solidFill>
              <a:effectLst/>
              <a:latin typeface="+mj-lt"/>
            </a:endParaRPr>
          </a:p>
        </p:txBody>
      </p:sp>
    </p:spTree>
    <p:extLst>
      <p:ext uri="{BB962C8B-B14F-4D97-AF65-F5344CB8AC3E}">
        <p14:creationId xmlns:p14="http://schemas.microsoft.com/office/powerpoint/2010/main" val="18722383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smtClean="0">
                <a:solidFill>
                  <a:srgbClr val="FFFF00"/>
                </a:solidFill>
                <a:effectLst/>
                <a:latin typeface="+mj-lt"/>
              </a:rPr>
              <a:t>Alleluia-alleluia:</a:t>
            </a:r>
            <a:r>
              <a:rPr lang="en-US" sz="5400" b="0" smtClean="0">
                <a:solidFill>
                  <a:srgbClr val="003366"/>
                </a:solidFill>
                <a:effectLst/>
                <a:latin typeface="+mj-lt"/>
              </a:rPr>
              <a:t> </a:t>
            </a:r>
            <a:r>
              <a:rPr lang="en-US" sz="5400" b="0" smtClean="0">
                <a:solidFill>
                  <a:schemeClr val="bg1"/>
                </a:solidFill>
                <a:effectLst/>
                <a:latin typeface="+mj-lt"/>
              </a:rPr>
              <a:t>Chúa nói: Chính Thầy là con đường, là sự thật và là sự sống. Này anh Phi-líp-phê, ai thấy Thầy là thấy Chúa Cha.</a:t>
            </a:r>
            <a:r>
              <a:rPr lang="en-US" sz="5400" b="0" smtClean="0">
                <a:solidFill>
                  <a:srgbClr val="FFFF00"/>
                </a:solidFill>
                <a:effectLst/>
                <a:latin typeface="+mj-lt"/>
              </a:rPr>
              <a:t>   </a:t>
            </a:r>
            <a:r>
              <a:rPr lang="en-US" sz="5400" b="0" u="sng" smtClean="0">
                <a:solidFill>
                  <a:srgbClr val="FFFF00"/>
                </a:solidFill>
                <a:effectLst/>
                <a:latin typeface="+mj-lt"/>
              </a:rPr>
              <a:t>Alleluia.</a:t>
            </a:r>
            <a:r>
              <a:rPr lang="en-US" sz="5400" b="0" smtClean="0">
                <a:solidFill>
                  <a:srgbClr val="FFFF00"/>
                </a:solidFill>
                <a:effectLst/>
                <a:latin typeface="+mj-lt"/>
              </a:rPr>
              <a:t> </a:t>
            </a:r>
            <a:endParaRPr lang="en-US" sz="5400" b="0">
              <a:solidFill>
                <a:srgbClr val="FFFF00"/>
              </a:solidFill>
              <a:effectLst/>
              <a:latin typeface="+mj-lt"/>
            </a:endParaRPr>
          </a:p>
        </p:txBody>
      </p:sp>
    </p:spTree>
    <p:extLst>
      <p:ext uri="{BB962C8B-B14F-4D97-AF65-F5344CB8AC3E}">
        <p14:creationId xmlns:p14="http://schemas.microsoft.com/office/powerpoint/2010/main" val="8668979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1058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75154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3399"/>
                </a:solidFill>
                <a:effectLst/>
                <a:latin typeface="+mj-lt"/>
              </a:rPr>
              <a:t>để các ngài cùng nhau tìm hiểu những điều đẹp ý</a:t>
            </a:r>
            <a:r>
              <a:rPr lang="en-US" sz="5400" b="0">
                <a:solidFill>
                  <a:srgbClr val="003399"/>
                </a:solidFill>
                <a:effectLst/>
                <a:latin typeface="+mj-lt"/>
              </a:rPr>
              <a:t> </a:t>
            </a:r>
            <a:r>
              <a:rPr lang="vi-VN" sz="5400" b="0">
                <a:solidFill>
                  <a:srgbClr val="003399"/>
                </a:solidFill>
                <a:effectLst/>
                <a:latin typeface="+mj-lt"/>
              </a:rPr>
              <a:t>Chúa, và hướng dẫn đoàn Dân Chúa thực thi những điều Chúa truyền dạy</a:t>
            </a:r>
            <a:r>
              <a:rPr lang="en-US" sz="5400" b="0">
                <a:solidFill>
                  <a:srgbClr val="003399"/>
                </a:solidFill>
                <a:effectLst/>
                <a:latin typeface="+mj-lt"/>
              </a:rPr>
              <a:t>.</a:t>
            </a:r>
          </a:p>
        </p:txBody>
      </p:sp>
    </p:spTree>
    <p:extLst>
      <p:ext uri="{BB962C8B-B14F-4D97-AF65-F5344CB8AC3E}">
        <p14:creationId xmlns:p14="http://schemas.microsoft.com/office/powerpoint/2010/main" val="3111236947"/>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3120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003399"/>
              </a:solidFill>
              <a:effectLst/>
              <a:latin typeface="+mj-lt"/>
              <a:cs typeface="Times New Roman" pitchFamily="18" charset="0"/>
            </a:endParaRPr>
          </a:p>
          <a:p>
            <a:endParaRPr lang="en-US" sz="40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TƯ</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6424808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7620000" cy="584775"/>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smtClean="0">
                <a:solidFill>
                  <a:prstClr val="white"/>
                </a:solidFill>
              </a:rPr>
              <a:t>Hãy dành riêng Ba-na-ba và Sao-lô cho Ta</a:t>
            </a:r>
            <a:endParaRPr lang="vi-VN" sz="3200">
              <a:solidFill>
                <a:prstClr val="white"/>
              </a:solidFill>
            </a:endParaRPr>
          </a:p>
        </p:txBody>
      </p:sp>
      <p:sp>
        <p:nvSpPr>
          <p:cNvPr id="4" name="TextBox 3"/>
          <p:cNvSpPr txBox="1"/>
          <p:nvPr/>
        </p:nvSpPr>
        <p:spPr>
          <a:xfrm>
            <a:off x="146304" y="44005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15795642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600" b="0" smtClean="0">
                <a:solidFill>
                  <a:srgbClr val="003399"/>
                </a:solidFill>
                <a:effectLst/>
                <a:latin typeface="+mj-lt"/>
                <a:cs typeface="Times New Roman" pitchFamily="18" charset="0"/>
              </a:rPr>
              <a:t>Ước gì chư dân cảm tạ Ngài, lạy Thiên Chúa, chư dân đồng thanh cảm tạ Ngài.</a:t>
            </a:r>
            <a:endParaRPr lang="en-US" sz="6600" b="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5915868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smtClean="0">
                <a:solidFill>
                  <a:srgbClr val="003399"/>
                </a:solidFill>
                <a:effectLst/>
                <a:latin typeface="+mj-lt"/>
                <a:cs typeface="Times New Roman" pitchFamily="18" charset="0"/>
              </a:rPr>
              <a:t>Chúa nói: “Tôi chình là ánh sáng thế gian. Ai theo tôi, sẽ nhận được ánh sáng đem lại sự sống.”</a:t>
            </a:r>
            <a:endParaRPr lang="en-US" sz="60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12755483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622941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84785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2198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3399"/>
              </a:solidFill>
              <a:effectLst/>
              <a:latin typeface="+mj-lt"/>
              <a:cs typeface="Times New Roman" pitchFamily="18" charset="0"/>
            </a:endParaRPr>
          </a:p>
          <a:p>
            <a:endParaRPr lang="en-US" sz="44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NĂM</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3399"/>
                </a:solidFill>
                <a:effectLst/>
                <a:latin typeface="+mj-lt"/>
              </a:rPr>
              <a:t>Các giáo phận Việt Nam chúng con, </a:t>
            </a:r>
            <a:br>
              <a:rPr lang="vi-VN" b="0">
                <a:solidFill>
                  <a:srgbClr val="003399"/>
                </a:solidFill>
                <a:effectLst/>
                <a:latin typeface="+mj-lt"/>
              </a:rPr>
            </a:br>
            <a:r>
              <a:rPr lang="vi-VN" b="0">
                <a:solidFill>
                  <a:srgbClr val="003399"/>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003399"/>
              </a:solidFill>
              <a:effectLst/>
              <a:latin typeface="+mj-lt"/>
            </a:endParaRPr>
          </a:p>
        </p:txBody>
      </p:sp>
    </p:spTree>
    <p:extLst>
      <p:ext uri="{BB962C8B-B14F-4D97-AF65-F5344CB8AC3E}">
        <p14:creationId xmlns:p14="http://schemas.microsoft.com/office/powerpoint/2010/main" val="3289493540"/>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52578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a:solidFill>
                  <a:prstClr val="white"/>
                </a:solidFill>
              </a:rPr>
              <a:t>Lạy Chúa, tình thương </a:t>
            </a:r>
            <a:r>
              <a:rPr lang="vi-VN" sz="3200" smtClean="0">
                <a:solidFill>
                  <a:prstClr val="white"/>
                </a:solidFill>
              </a:rPr>
              <a:t>Chúa,</a:t>
            </a:r>
            <a:r>
              <a:rPr lang="en-US" sz="3200" smtClean="0">
                <a:solidFill>
                  <a:prstClr val="white"/>
                </a:solidFill>
              </a:rPr>
              <a:t/>
            </a:r>
            <a:br>
              <a:rPr lang="en-US" sz="3200" smtClean="0">
                <a:solidFill>
                  <a:prstClr val="white"/>
                </a:solidFill>
              </a:rPr>
            </a:br>
            <a:r>
              <a:rPr lang="vi-VN" sz="3200" smtClean="0">
                <a:solidFill>
                  <a:prstClr val="white"/>
                </a:solidFill>
              </a:rPr>
              <a:t>đời </a:t>
            </a:r>
            <a:r>
              <a:rPr lang="vi-VN" sz="3200">
                <a:solidFill>
                  <a:prstClr val="white"/>
                </a:solidFill>
              </a:rPr>
              <a:t>đời con ca tụng.</a:t>
            </a:r>
            <a:endParaRPr lang="vi-VN" sz="3200" smtClean="0">
              <a:solidFill>
                <a:prstClr val="white"/>
              </a:solidFill>
            </a:endParaRPr>
          </a:p>
        </p:txBody>
      </p:sp>
      <p:sp>
        <p:nvSpPr>
          <p:cNvPr id="4" name="TextBox 3"/>
          <p:cNvSpPr txBox="1"/>
          <p:nvPr/>
        </p:nvSpPr>
        <p:spPr>
          <a:xfrm>
            <a:off x="146304" y="44005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782282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0" smtClean="0">
                <a:solidFill>
                  <a:srgbClr val="003399"/>
                </a:solidFill>
                <a:effectLst/>
                <a:latin typeface="+mj-lt"/>
                <a:cs typeface="Times New Roman" pitchFamily="18" charset="0"/>
              </a:rPr>
              <a:t>Lạy Chúa, tình thương Chúa, đời đời con ca tụng.</a:t>
            </a:r>
            <a:endParaRPr lang="en-US" sz="8000" b="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4400" b="0" smtClean="0">
                <a:solidFill>
                  <a:srgbClr val="003399"/>
                </a:solidFill>
                <a:effectLst/>
                <a:latin typeface="+mj-lt"/>
                <a:cs typeface="Times New Roman" pitchFamily="18" charset="0"/>
              </a:rPr>
              <a:t>Lạy Chúa Giê-su Ki-tô là vị chứng nhân trung thành, là Trưởng Tử trong số những người từ cõi chết trỗi dậy. Chúa đã yêu mến chúng con, và đã lấy máu mình mà rửa sạch tội lỗi chúng con.</a:t>
            </a:r>
            <a:endParaRPr lang="en-US" sz="44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711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837271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3399"/>
              </a:solidFill>
              <a:effectLst/>
              <a:latin typeface="+mj-lt"/>
              <a:cs typeface="Times New Roman" pitchFamily="18" charset="0"/>
            </a:endParaRPr>
          </a:p>
          <a:p>
            <a:endParaRPr lang="en-US" sz="44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SÁU</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64008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a:solidFill>
                  <a:prstClr val="white"/>
                </a:solidFill>
              </a:rPr>
              <a:t>Con là Con của </a:t>
            </a:r>
            <a:r>
              <a:rPr lang="vi-VN" sz="3200" smtClean="0">
                <a:solidFill>
                  <a:prstClr val="white"/>
                </a:solidFill>
              </a:rPr>
              <a:t>Cha,</a:t>
            </a:r>
            <a:endParaRPr lang="en-US" sz="3200" smtClean="0">
              <a:solidFill>
                <a:prstClr val="white"/>
              </a:solidFill>
            </a:endParaRPr>
          </a:p>
          <a:p>
            <a:r>
              <a:rPr lang="vi-VN" sz="3200" smtClean="0">
                <a:solidFill>
                  <a:prstClr val="white"/>
                </a:solidFill>
              </a:rPr>
              <a:t>ngày </a:t>
            </a:r>
            <a:r>
              <a:rPr lang="vi-VN" sz="3200">
                <a:solidFill>
                  <a:prstClr val="white"/>
                </a:solidFill>
              </a:rPr>
              <a:t>hôm nay Cha đã sinh </a:t>
            </a:r>
            <a:r>
              <a:rPr lang="vi-VN" sz="3200" smtClean="0">
                <a:solidFill>
                  <a:prstClr val="white"/>
                </a:solidFill>
              </a:rPr>
              <a:t>ra</a:t>
            </a:r>
            <a:r>
              <a:rPr lang="en-US" sz="3200" smtClean="0">
                <a:solidFill>
                  <a:prstClr val="white"/>
                </a:solidFill>
              </a:rPr>
              <a:t> </a:t>
            </a:r>
            <a:r>
              <a:rPr lang="vi-VN" sz="3200" smtClean="0">
                <a:solidFill>
                  <a:prstClr val="white"/>
                </a:solidFill>
              </a:rPr>
              <a:t>Con</a:t>
            </a:r>
            <a:r>
              <a:rPr lang="vi-VN" sz="3200">
                <a:solidFill>
                  <a:prstClr val="white"/>
                </a:solidFill>
              </a:rPr>
              <a:t>.</a:t>
            </a:r>
            <a:endParaRPr lang="vi-VN" sz="3200" smtClean="0">
              <a:solidFill>
                <a:prstClr val="white"/>
              </a:solidFill>
            </a:endParaRPr>
          </a:p>
        </p:txBody>
      </p:sp>
      <p:sp>
        <p:nvSpPr>
          <p:cNvPr id="4" name="TextBox 3"/>
          <p:cNvSpPr txBox="1"/>
          <p:nvPr/>
        </p:nvSpPr>
        <p:spPr>
          <a:xfrm>
            <a:off x="146304" y="44005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516241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003399"/>
                </a:solidFill>
                <a:effectLst/>
                <a:latin typeface="+mj-lt"/>
              </a:rPr>
              <a:t>thái độ tham gia và lòng nhiệt thành trong sứ vụ của Hội</a:t>
            </a:r>
            <a:br>
              <a:rPr lang="vi-VN" sz="4900" b="0">
                <a:solidFill>
                  <a:srgbClr val="003399"/>
                </a:solidFill>
                <a:effectLst/>
                <a:latin typeface="+mj-lt"/>
              </a:rPr>
            </a:br>
            <a:r>
              <a:rPr lang="vi-VN" sz="4900" b="0">
                <a:solidFill>
                  <a:srgbClr val="003399"/>
                </a:solidFill>
                <a:effectLst/>
                <a:latin typeface="+mj-lt"/>
              </a:rPr>
              <a:t>Thánh, Nhờ lời chuyển cầu của Đức Trinh Nữ Maria, Nữ Vương các Tông đồ và là Mẹ của Hội Thánh,</a:t>
            </a:r>
            <a:endParaRPr lang="en-US" sz="4900" b="0">
              <a:solidFill>
                <a:srgbClr val="003399"/>
              </a:solidFill>
              <a:effectLst/>
              <a:latin typeface="+mj-lt"/>
            </a:endParaRPr>
          </a:p>
        </p:txBody>
      </p:sp>
    </p:spTree>
    <p:extLst>
      <p:ext uri="{BB962C8B-B14F-4D97-AF65-F5344CB8AC3E}">
        <p14:creationId xmlns:p14="http://schemas.microsoft.com/office/powerpoint/2010/main" val="4117265649"/>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800" b="0" smtClean="0">
                <a:solidFill>
                  <a:srgbClr val="003399"/>
                </a:solidFill>
                <a:effectLst/>
                <a:latin typeface="+mj-lt"/>
                <a:cs typeface="Times New Roman" pitchFamily="18" charset="0"/>
              </a:rPr>
              <a:t>Con là Con của Cha, ngày hôm nay Cha đã sinh ra Con.</a:t>
            </a:r>
            <a:endParaRPr lang="en-US" sz="8800" b="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0" smtClean="0">
                <a:solidFill>
                  <a:srgbClr val="003399"/>
                </a:solidFill>
                <a:effectLst/>
                <a:latin typeface="+mj-lt"/>
                <a:cs typeface="Times New Roman" pitchFamily="18" charset="0"/>
              </a:rPr>
              <a:t>Chúa nói: “Chính Thầy là con đường, là sự thật và là sự sống. Không ai có thể đến được với Cha mà không qua Thầy.”</a:t>
            </a:r>
            <a:endParaRPr lang="en-US" sz="54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94106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408963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3399"/>
              </a:solidFill>
              <a:effectLst/>
              <a:latin typeface="+mj-lt"/>
              <a:cs typeface="Times New Roman" pitchFamily="18" charset="0"/>
            </a:endParaRPr>
          </a:p>
          <a:p>
            <a:endParaRPr lang="en-US" sz="44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BẢY</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64008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a:solidFill>
                  <a:prstClr val="white"/>
                </a:solidFill>
              </a:rPr>
              <a:t>Toàn cõi đất này đã xem </a:t>
            </a:r>
            <a:r>
              <a:rPr lang="vi-VN" sz="3200" smtClean="0">
                <a:solidFill>
                  <a:prstClr val="white"/>
                </a:solidFill>
              </a:rPr>
              <a:t>thấy</a:t>
            </a:r>
            <a:r>
              <a:rPr lang="en-US" sz="3200" smtClean="0">
                <a:solidFill>
                  <a:prstClr val="white"/>
                </a:solidFill>
              </a:rPr>
              <a:t/>
            </a:r>
            <a:br>
              <a:rPr lang="en-US" sz="3200" smtClean="0">
                <a:solidFill>
                  <a:prstClr val="white"/>
                </a:solidFill>
              </a:rPr>
            </a:br>
            <a:r>
              <a:rPr lang="vi-VN" sz="3200" smtClean="0">
                <a:solidFill>
                  <a:prstClr val="white"/>
                </a:solidFill>
              </a:rPr>
              <a:t>ơn </a:t>
            </a:r>
            <a:r>
              <a:rPr lang="vi-VN" sz="3200">
                <a:solidFill>
                  <a:prstClr val="white"/>
                </a:solidFill>
              </a:rPr>
              <a:t>cứu độ của Thiên Chúa chúng ta, </a:t>
            </a:r>
          </a:p>
        </p:txBody>
      </p:sp>
      <p:sp>
        <p:nvSpPr>
          <p:cNvPr id="4" name="TextBox 3"/>
          <p:cNvSpPr txBox="1"/>
          <p:nvPr/>
        </p:nvSpPr>
        <p:spPr>
          <a:xfrm>
            <a:off x="146304" y="44005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13040295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900" b="0" smtClean="0">
                <a:solidFill>
                  <a:srgbClr val="003399"/>
                </a:solidFill>
                <a:effectLst/>
                <a:latin typeface="+mj-lt"/>
                <a:cs typeface="Times New Roman" pitchFamily="18" charset="0"/>
              </a:rPr>
              <a:t>Toàn cõi đất này đã xem thấy ơn cứu độ của Thiên Chúa chúng ta, </a:t>
            </a:r>
            <a:endParaRPr lang="en-US" sz="6900" b="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smtClean="0">
                <a:solidFill>
                  <a:srgbClr val="003399"/>
                </a:solidFill>
                <a:effectLst/>
                <a:latin typeface="+mj-lt"/>
                <a:cs typeface="Times New Roman" pitchFamily="18" charset="0"/>
              </a:rPr>
              <a:t>Chúa nói: “Nếu anh em ở lại trong lời Thầy, thì anh em thật là môn đệ Thầy, và anh em sẽ biết sự thật.</a:t>
            </a:r>
            <a:endParaRPr lang="en-US" sz="60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3399"/>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C00000"/>
                </a:solidFill>
                <a:effectLst/>
                <a:latin typeface="+mj-lt"/>
                <a:cs typeface="Times New Roman" pitchFamily="18" charset="0"/>
              </a:rPr>
              <a:t>Amen.</a:t>
            </a:r>
            <a:endParaRPr lang="en-US" sz="5400" b="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570938896"/>
      </p:ext>
    </p:extLst>
  </p:cSld>
  <p:clrMapOvr>
    <a:masterClrMapping/>
  </p:clrMapOvr>
  <p:transition spd="slow"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76034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58282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1125</Words>
  <Application>Microsoft Office PowerPoint</Application>
  <PresentationFormat>On-screen Show (16:9)</PresentationFormat>
  <Paragraphs>149</Paragraphs>
  <Slides>92</Slides>
  <Notes>0</Notes>
  <HiddenSlides>0</HiddenSlides>
  <MMClips>0</MMClips>
  <ScaleCrop>false</ScaleCrop>
  <HeadingPairs>
    <vt:vector size="4" baseType="variant">
      <vt:variant>
        <vt:lpstr>Theme</vt:lpstr>
      </vt:variant>
      <vt:variant>
        <vt:i4>24</vt:i4>
      </vt:variant>
      <vt:variant>
        <vt:lpstr>Slide Titles</vt:lpstr>
      </vt:variant>
      <vt:variant>
        <vt:i4>92</vt:i4>
      </vt:variant>
    </vt:vector>
  </HeadingPairs>
  <TitlesOfParts>
    <vt:vector size="116" baseType="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36_Default Design</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Tư Sau Chúa Nhật IV Phục Sinh THÁNH PHILÍPPHÊ VÀ THÁNH GIACÔBÊ  TÔNG ĐỒ LỄ KÍNH ( sách bài đọc quyển 1 trang 726 )</vt:lpstr>
      <vt:lpstr>PowerPoint Presentation</vt:lpstr>
      <vt:lpstr> </vt:lpstr>
      <vt:lpstr> </vt:lpstr>
      <vt:lpstr> </vt:lpstr>
      <vt:lpstr> </vt:lpstr>
      <vt:lpstr> </vt:lpstr>
      <vt:lpstr> </vt:lpstr>
      <vt:lpstr> </vt:lpstr>
      <vt:lpstr> </vt:lpstr>
      <vt:lpstr>PowerPoint Presentation</vt:lpstr>
      <vt:lpstr>Đáp ca: Tiếng các ngài vang dội khắp hoàn cầu.</vt:lpstr>
      <vt:lpstr>Alleluia-alleluia: Chúa nói: Chính Thầy là con đường, là sự thật và là sự sống. Này anh Phi-líp-phê, ai thấy Thầy là thấy Chúa Cha.   Alleluia.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24</cp:revision>
  <dcterms:created xsi:type="dcterms:W3CDTF">2022-10-30T00:36:35Z</dcterms:created>
  <dcterms:modified xsi:type="dcterms:W3CDTF">2023-04-17T13:03:15Z</dcterms:modified>
</cp:coreProperties>
</file>