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Lst>
  <p:sldIdLst>
    <p:sldId id="261" r:id="rId17"/>
    <p:sldId id="294" r:id="rId18"/>
    <p:sldId id="295" r:id="rId19"/>
    <p:sldId id="296" r:id="rId20"/>
    <p:sldId id="297" r:id="rId21"/>
    <p:sldId id="298" r:id="rId22"/>
    <p:sldId id="299" r:id="rId23"/>
    <p:sldId id="300" r:id="rId24"/>
    <p:sldId id="301" r:id="rId25"/>
    <p:sldId id="302" r:id="rId26"/>
    <p:sldId id="256" r:id="rId27"/>
    <p:sldId id="266" r:id="rId28"/>
    <p:sldId id="325" r:id="rId29"/>
    <p:sldId id="257" r:id="rId30"/>
    <p:sldId id="258" r:id="rId31"/>
    <p:sldId id="331" r:id="rId32"/>
    <p:sldId id="259" r:id="rId33"/>
    <p:sldId id="303" r:id="rId34"/>
    <p:sldId id="267" r:id="rId35"/>
    <p:sldId id="304" r:id="rId36"/>
    <p:sldId id="326" r:id="rId37"/>
    <p:sldId id="268" r:id="rId38"/>
    <p:sldId id="271" r:id="rId39"/>
    <p:sldId id="315" r:id="rId40"/>
    <p:sldId id="316" r:id="rId41"/>
    <p:sldId id="270" r:id="rId42"/>
    <p:sldId id="289" r:id="rId43"/>
    <p:sldId id="306" r:id="rId44"/>
    <p:sldId id="327" r:id="rId45"/>
    <p:sldId id="290" r:id="rId46"/>
    <p:sldId id="291" r:id="rId47"/>
    <p:sldId id="317" r:id="rId48"/>
    <p:sldId id="321" r:id="rId49"/>
    <p:sldId id="292" r:id="rId50"/>
    <p:sldId id="276" r:id="rId51"/>
    <p:sldId id="308" r:id="rId52"/>
    <p:sldId id="328" r:id="rId53"/>
    <p:sldId id="288" r:id="rId54"/>
    <p:sldId id="278" r:id="rId55"/>
    <p:sldId id="318" r:id="rId56"/>
    <p:sldId id="322" r:id="rId57"/>
    <p:sldId id="279" r:id="rId58"/>
    <p:sldId id="280" r:id="rId59"/>
    <p:sldId id="310" r:id="rId60"/>
    <p:sldId id="329" r:id="rId61"/>
    <p:sldId id="281" r:id="rId62"/>
    <p:sldId id="282" r:id="rId63"/>
    <p:sldId id="319" r:id="rId64"/>
    <p:sldId id="323" r:id="rId65"/>
    <p:sldId id="283" r:id="rId66"/>
    <p:sldId id="284" r:id="rId67"/>
    <p:sldId id="332" r:id="rId68"/>
    <p:sldId id="312" r:id="rId69"/>
    <p:sldId id="330" r:id="rId70"/>
    <p:sldId id="285" r:id="rId71"/>
    <p:sldId id="286" r:id="rId72"/>
    <p:sldId id="320" r:id="rId73"/>
    <p:sldId id="324" r:id="rId74"/>
    <p:sldId id="287" r:id="rId7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45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55398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8526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5974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2940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0041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322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1149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1725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5892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9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1990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39326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115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0547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6629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3150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2389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158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4351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680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9580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6275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382229"/>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9441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15477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5771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56799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1709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8545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827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28657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1263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0726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4406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4639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805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7504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44047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3220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541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32434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43387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52294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45758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487905"/>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91277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659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78505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07273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067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8437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0234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3737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5959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7896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673324"/>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84981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60890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7861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718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13974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06221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85022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48121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91457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63124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0888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6996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00184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223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33572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38699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3922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975743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12036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98782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658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013195"/>
      </p:ext>
    </p:extLst>
  </p:cSld>
  <p:clrMapOvr>
    <a:masterClrMapping/>
  </p:clrMapOvr>
  <p:transition spd="slow" advClick="0"/>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86219"/>
      </p:ext>
    </p:extLst>
  </p:cSld>
  <p:clrMapOvr>
    <a:masterClrMapping/>
  </p:clrMapOvr>
  <p:transition spd="slow" advClick="0"/>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955905"/>
      </p:ext>
    </p:extLst>
  </p:cSld>
  <p:clrMapOvr>
    <a:masterClrMapping/>
  </p:clrMapOvr>
  <p:transition spd="slow" advClick="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29054"/>
      </p:ext>
    </p:extLst>
  </p:cSld>
  <p:clrMapOvr>
    <a:masterClrMapping/>
  </p:clrMapOvr>
  <p:transition spd="slow" advClick="0"/>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781202"/>
      </p:ext>
    </p:extLst>
  </p:cSld>
  <p:clrMapOvr>
    <a:masterClrMapping/>
  </p:clrMapOvr>
  <p:transition spd="slow" advClick="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0510"/>
      </p:ext>
    </p:extLst>
  </p:cSld>
  <p:clrMapOvr>
    <a:masterClrMapping/>
  </p:clrMapOvr>
  <p:transition spd="slow" advClick="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287176"/>
      </p:ext>
    </p:extLst>
  </p:cSld>
  <p:clrMapOvr>
    <a:masterClrMapping/>
  </p:clrMapOvr>
  <p:transition spd="slow" advClick="0"/>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249966"/>
      </p:ext>
    </p:extLst>
  </p:cSld>
  <p:clrMapOvr>
    <a:masterClrMapping/>
  </p:clrMapOvr>
  <p:transition spd="slow" advClick="0"/>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1249"/>
      </p:ext>
    </p:extLst>
  </p:cSld>
  <p:clrMapOvr>
    <a:masterClrMapping/>
  </p:clrMapOvr>
  <p:transition spd="slow" advClick="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368571"/>
      </p:ext>
    </p:extLst>
  </p:cSld>
  <p:clrMapOvr>
    <a:masterClrMapping/>
  </p:clrMapOvr>
  <p:transition spd="slow" advClick="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051700"/>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2.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4/24/2023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7756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376732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36524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40326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69669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80990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31490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8520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0.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3.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4.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66.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9.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5.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b="1" smtClean="0">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ĐÁP CA </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V PHỤC SINH</a:t>
            </a:r>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6936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74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b="1" smtClean="0">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HAI</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V PHỤC SINH</a:t>
            </a:r>
          </a:p>
        </p:txBody>
      </p:sp>
    </p:spTree>
    <p:extLst>
      <p:ext uri="{BB962C8B-B14F-4D97-AF65-F5344CB8AC3E}">
        <p14:creationId xmlns:p14="http://schemas.microsoft.com/office/powerpoint/2010/main" val="729507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24606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28600" y="209550"/>
            <a:ext cx="8686800" cy="1219200"/>
          </a:xfrm>
          <a:prstGeom prst="rect">
            <a:avLst/>
          </a:prstGeom>
          <a:noFill/>
        </p:spPr>
        <p:txBody>
          <a:bodyPr wrap="square" rtlCol="0">
            <a:spAutoFit/>
          </a:bodyPr>
          <a:lstStyle/>
          <a:p>
            <a:r>
              <a:rPr lang="vi-VN" sz="3600">
                <a:solidFill>
                  <a:schemeClr val="bg1"/>
                </a:solidFill>
              </a:rPr>
              <a:t>Lạy Chúa, xin đừng làm rạng rỡ </a:t>
            </a:r>
            <a:r>
              <a:rPr lang="vi-VN" sz="3600">
                <a:solidFill>
                  <a:schemeClr val="bg1"/>
                </a:solidFill>
              </a:rPr>
              <a:t>chúng </a:t>
            </a:r>
            <a:r>
              <a:rPr lang="vi-VN" sz="3600" smtClean="0">
                <a:solidFill>
                  <a:schemeClr val="bg1"/>
                </a:solidFill>
              </a:rPr>
              <a:t>con,</a:t>
            </a:r>
            <a:endParaRPr lang="en-US" sz="3600" smtClean="0">
              <a:solidFill>
                <a:schemeClr val="bg1"/>
              </a:solidFill>
            </a:endParaRPr>
          </a:p>
          <a:p>
            <a:r>
              <a:rPr lang="vi-VN" sz="3600" smtClean="0">
                <a:solidFill>
                  <a:schemeClr val="bg1"/>
                </a:solidFill>
              </a:rPr>
              <a:t>nhưng </a:t>
            </a:r>
            <a:r>
              <a:rPr lang="vi-VN" sz="3600">
                <a:solidFill>
                  <a:schemeClr val="bg1"/>
                </a:solidFill>
              </a:rPr>
              <a:t>xin cho danh Ngài rạng </a:t>
            </a:r>
            <a:r>
              <a:rPr lang="vi-VN" sz="3600">
                <a:solidFill>
                  <a:schemeClr val="bg1"/>
                </a:solidFill>
              </a:rPr>
              <a:t>rỡ</a:t>
            </a:r>
            <a:r>
              <a:rPr lang="vi-VN" sz="3600" smtClean="0">
                <a:solidFill>
                  <a:schemeClr val="bg1"/>
                </a:solidFill>
              </a:rPr>
              <a:t>.</a:t>
            </a:r>
            <a:r>
              <a:rPr lang="en-US" sz="3600" smtClean="0">
                <a:solidFill>
                  <a:schemeClr val="bg1"/>
                </a:solidFill>
              </a:rPr>
              <a:t>   </a:t>
            </a:r>
            <a:r>
              <a:rPr lang="en-US" sz="3600" i="1" u="sng" smtClean="0">
                <a:solidFill>
                  <a:srgbClr val="FFFF00"/>
                </a:solidFill>
              </a:rPr>
              <a:t>Tv. 113B</a:t>
            </a:r>
            <a:endParaRPr lang="vi-VN" sz="3600" i="1" u="sng">
              <a:solidFill>
                <a:srgbClr val="FFFF00"/>
              </a:solidFill>
            </a:endParaRPr>
          </a:p>
        </p:txBody>
      </p:sp>
      <p:sp>
        <p:nvSpPr>
          <p:cNvPr id="4" name="TextBox 3"/>
          <p:cNvSpPr txBox="1"/>
          <p:nvPr/>
        </p:nvSpPr>
        <p:spPr>
          <a:xfrm>
            <a:off x="381000" y="4476750"/>
            <a:ext cx="6019800"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1009377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en-US" sz="7200" b="1" smtClean="0">
                <a:solidFill>
                  <a:srgbClr val="003399"/>
                </a:solidFill>
                <a:effectLst>
                  <a:outerShdw blurRad="38100" dist="38100" dir="2700000" algn="tl">
                    <a:srgbClr val="000000">
                      <a:alpha val="43137"/>
                    </a:srgbClr>
                  </a:outerShdw>
                </a:effectLst>
                <a:latin typeface="+mj-lt"/>
                <a:cs typeface="Times New Roman" pitchFamily="18" charset="0"/>
              </a:rPr>
              <a:t>Lạy Chúa, xin đừng làm rạng rỡ chúng con, nhưng xin cho danh Ngài rạng rỡ.</a:t>
            </a:r>
            <a:endParaRPr lang="en-US" sz="72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00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1" smtClean="0">
                <a:solidFill>
                  <a:srgbClr val="003399"/>
                </a:solidFill>
                <a:effectLst>
                  <a:outerShdw blurRad="38100" dist="38100" dir="2700000" algn="tl">
                    <a:srgbClr val="000000">
                      <a:alpha val="43137"/>
                    </a:srgbClr>
                  </a:outerShdw>
                </a:effectLst>
                <a:latin typeface="+mj-lt"/>
                <a:cs typeface="Times New Roman" pitchFamily="18" charset="0"/>
              </a:rPr>
              <a:t>Thánh Thần sẽ dạy anh em mọi điều, và sẽ làm cho anh em nhớ lại mọi điều Thầy đã nói với anh em.</a:t>
            </a:r>
            <a:endParaRPr lang="en-US" sz="60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b="1" u="sng">
              <a:solidFill>
                <a:srgbClr val="FF0000"/>
              </a:solidFill>
              <a:effectLst>
                <a:outerShdw blurRad="38100" dist="38100" dir="2700000" algn="tl">
                  <a:srgbClr val="000000">
                    <a:alpha val="43137"/>
                  </a:srgbClr>
                </a:outerShdw>
              </a:effectLst>
              <a:latin typeface="+mj-l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endParaRPr lang="en-US" sz="3600" b="1" u="sng">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07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680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BA</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V PHỤC SINH</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39397101"/>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0680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28600" y="209550"/>
            <a:ext cx="8686800" cy="1219200"/>
          </a:xfrm>
          <a:prstGeom prst="rect">
            <a:avLst/>
          </a:prstGeom>
          <a:noFill/>
        </p:spPr>
        <p:txBody>
          <a:bodyPr wrap="square" rtlCol="0">
            <a:spAutoFit/>
          </a:bodyPr>
          <a:lstStyle/>
          <a:p>
            <a:r>
              <a:rPr lang="vi-VN" sz="3600">
                <a:solidFill>
                  <a:prstClr val="white"/>
                </a:solidFill>
              </a:rPr>
              <a:t>Lạy Chúa, kẻ hiếu trung phải nói lên rằng: Triều đại Ngài vinh </a:t>
            </a:r>
            <a:r>
              <a:rPr lang="vi-VN" sz="3600">
                <a:solidFill>
                  <a:prstClr val="white"/>
                </a:solidFill>
              </a:rPr>
              <a:t>hiển</a:t>
            </a:r>
            <a:r>
              <a:rPr lang="vi-VN" sz="3600" smtClean="0">
                <a:solidFill>
                  <a:prstClr val="white"/>
                </a:solidFill>
              </a:rPr>
              <a:t>.</a:t>
            </a:r>
            <a:r>
              <a:rPr lang="en-US" sz="3600" smtClean="0">
                <a:solidFill>
                  <a:prstClr val="white"/>
                </a:solidFill>
              </a:rPr>
              <a:t>   </a:t>
            </a:r>
            <a:r>
              <a:rPr lang="en-US" sz="3600" i="1" u="sng" smtClean="0">
                <a:solidFill>
                  <a:srgbClr val="FFFF00"/>
                </a:solidFill>
              </a:rPr>
              <a:t>Tv. 114</a:t>
            </a:r>
            <a:endParaRPr lang="vi-VN" sz="3600" i="1" u="sng">
              <a:solidFill>
                <a:srgbClr val="FFFF00"/>
              </a:solidFill>
            </a:endParaRPr>
          </a:p>
        </p:txBody>
      </p:sp>
      <p:sp>
        <p:nvSpPr>
          <p:cNvPr id="4" name="TextBox 3"/>
          <p:cNvSpPr txBox="1"/>
          <p:nvPr/>
        </p:nvSpPr>
        <p:spPr>
          <a:xfrm>
            <a:off x="381000" y="4476750"/>
            <a:ext cx="6019800"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629502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7000" b="1" smtClean="0">
                <a:solidFill>
                  <a:srgbClr val="003399"/>
                </a:solidFill>
                <a:effectLst>
                  <a:outerShdw blurRad="38100" dist="38100" dir="2700000" algn="tl">
                    <a:srgbClr val="000000">
                      <a:alpha val="43137"/>
                    </a:srgbClr>
                  </a:outerShdw>
                </a:effectLst>
                <a:latin typeface="+mj-lt"/>
                <a:cs typeface="Times New Roman" pitchFamily="18" charset="0"/>
              </a:rPr>
              <a:t>Lạy Chúa, kẻ hiếu trung phải nói lên rằng: Triều đại Ngài vinh hiển.</a:t>
            </a:r>
            <a:endParaRPr lang="en-US" sz="70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89920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900" b="1" smtClean="0">
                <a:solidFill>
                  <a:srgbClr val="003399"/>
                </a:solidFill>
                <a:effectLst>
                  <a:outerShdw blurRad="38100" dist="38100" dir="2700000" algn="tl">
                    <a:srgbClr val="000000">
                      <a:alpha val="43137"/>
                    </a:srgbClr>
                  </a:outerShdw>
                </a:effectLst>
                <a:latin typeface="+mj-lt"/>
                <a:cs typeface="Times New Roman" pitchFamily="18" charset="0"/>
              </a:rPr>
              <a:t>Đức Ki-tô phải chịu khổ hình, và từ cõi chết sống lại, rồi mới được hưởng vinh quang dành cho Người.</a:t>
            </a:r>
            <a:endParaRPr lang="en-US" sz="59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54262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855782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4408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TƯ</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V PHỤC SINH</a:t>
            </a:r>
          </a:p>
        </p:txBody>
      </p:sp>
    </p:spTree>
    <p:extLst>
      <p:ext uri="{BB962C8B-B14F-4D97-AF65-F5344CB8AC3E}">
        <p14:creationId xmlns:p14="http://schemas.microsoft.com/office/powerpoint/2010/main" val="1894614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0680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28600" y="209550"/>
            <a:ext cx="8686800" cy="1200329"/>
          </a:xfrm>
          <a:prstGeom prst="rect">
            <a:avLst/>
          </a:prstGeom>
          <a:noFill/>
        </p:spPr>
        <p:txBody>
          <a:bodyPr wrap="square" rtlCol="0">
            <a:spAutoFit/>
          </a:bodyPr>
          <a:lstStyle/>
          <a:p>
            <a:r>
              <a:rPr lang="vi-VN" sz="3600">
                <a:solidFill>
                  <a:prstClr val="white"/>
                </a:solidFill>
              </a:rPr>
              <a:t>Ta vui mừng trẩy lên đền thánh </a:t>
            </a:r>
            <a:r>
              <a:rPr lang="vi-VN" sz="3600">
                <a:solidFill>
                  <a:prstClr val="white"/>
                </a:solidFill>
              </a:rPr>
              <a:t>Chúa</a:t>
            </a:r>
            <a:r>
              <a:rPr lang="vi-VN" sz="3600" smtClean="0">
                <a:solidFill>
                  <a:prstClr val="white"/>
                </a:solidFill>
              </a:rPr>
              <a:t>.</a:t>
            </a:r>
            <a:endParaRPr lang="en-US" sz="3600" smtClean="0">
              <a:solidFill>
                <a:prstClr val="white"/>
              </a:solidFill>
            </a:endParaRPr>
          </a:p>
          <a:p>
            <a:r>
              <a:rPr lang="en-US" sz="3600">
                <a:solidFill>
                  <a:prstClr val="white"/>
                </a:solidFill>
              </a:rPr>
              <a:t> </a:t>
            </a:r>
            <a:r>
              <a:rPr lang="en-US" sz="3600" smtClean="0">
                <a:solidFill>
                  <a:prstClr val="white"/>
                </a:solidFill>
              </a:rPr>
              <a:t>                                           </a:t>
            </a:r>
            <a:r>
              <a:rPr lang="en-US" sz="3600" i="1" u="sng" smtClean="0">
                <a:solidFill>
                  <a:srgbClr val="FFFF00"/>
                </a:solidFill>
              </a:rPr>
              <a:t>Tv. 121</a:t>
            </a:r>
            <a:endParaRPr lang="vi-VN" sz="3600" i="1" u="sng">
              <a:solidFill>
                <a:srgbClr val="FFFF00"/>
              </a:solidFill>
            </a:endParaRPr>
          </a:p>
        </p:txBody>
      </p:sp>
      <p:sp>
        <p:nvSpPr>
          <p:cNvPr id="4" name="TextBox 3"/>
          <p:cNvSpPr txBox="1"/>
          <p:nvPr/>
        </p:nvSpPr>
        <p:spPr>
          <a:xfrm>
            <a:off x="381000" y="4476750"/>
            <a:ext cx="6019800"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2715168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3399"/>
                </a:solidFill>
                <a:effectLst/>
                <a:latin typeface="+mj-lt"/>
              </a:rPr>
              <a:t>Lạy Chúa Thánh Thần là Ánh sáng Chân lý vẹn toàn,</a:t>
            </a:r>
            <a:br>
              <a:rPr lang="vi-VN" sz="5400" b="0">
                <a:solidFill>
                  <a:srgbClr val="003399"/>
                </a:solidFill>
                <a:effectLst/>
                <a:latin typeface="+mj-lt"/>
              </a:rPr>
            </a:br>
            <a:r>
              <a:rPr lang="vi-VN" sz="5400" b="0">
                <a:solidFill>
                  <a:srgbClr val="003399"/>
                </a:solidFill>
                <a:effectLst/>
                <a:latin typeface="+mj-lt"/>
              </a:rPr>
              <a:t>Chúa ban những ân huệ thích hợp cho từng thời đại, và dùng nhiều cách thế kỳ diệu để hướng dẫn Hội Thánh,</a:t>
            </a:r>
            <a:endParaRPr lang="en-US" sz="5400" b="0">
              <a:solidFill>
                <a:srgbClr val="003399"/>
              </a:solidFill>
              <a:effectLst/>
              <a:latin typeface="+mj-lt"/>
            </a:endParaRPr>
          </a:p>
        </p:txBody>
      </p:sp>
    </p:spTree>
    <p:extLst>
      <p:ext uri="{BB962C8B-B14F-4D97-AF65-F5344CB8AC3E}">
        <p14:creationId xmlns:p14="http://schemas.microsoft.com/office/powerpoint/2010/main" val="3619131529"/>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7000" b="1" smtClean="0">
                <a:solidFill>
                  <a:srgbClr val="003399"/>
                </a:solidFill>
                <a:effectLst>
                  <a:outerShdw blurRad="38100" dist="38100" dir="2700000" algn="tl">
                    <a:srgbClr val="000000">
                      <a:alpha val="43137"/>
                    </a:srgbClr>
                  </a:outerShdw>
                </a:effectLst>
                <a:latin typeface="+mj-lt"/>
                <a:cs typeface="Times New Roman" pitchFamily="18" charset="0"/>
              </a:rPr>
              <a:t>Ta vui mừng trẩy lên đền thánh Chúa.</a:t>
            </a:r>
            <a:endParaRPr lang="en-US" sz="70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3718714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900" b="1" smtClean="0">
                <a:solidFill>
                  <a:srgbClr val="003399"/>
                </a:solidFill>
                <a:effectLst>
                  <a:outerShdw blurRad="38100" dist="38100" dir="2700000" algn="tl">
                    <a:srgbClr val="000000">
                      <a:alpha val="43137"/>
                    </a:srgbClr>
                  </a:outerShdw>
                </a:effectLst>
                <a:latin typeface="+mj-lt"/>
                <a:cs typeface="Times New Roman" pitchFamily="18" charset="0"/>
              </a:rPr>
              <a:t>Chúa noi: “Hãy ở lại trong Thầy như Thầy ở lại trong anh em. Ai ở lại trong Thầy, thì sinh nhiều hoa trái.</a:t>
            </a:r>
            <a:endParaRPr lang="en-US" sz="59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91926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4016826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4536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NĂM</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V PHỤC SINH</a:t>
            </a:r>
          </a:p>
        </p:txBody>
      </p:sp>
    </p:spTree>
    <p:extLst>
      <p:ext uri="{BB962C8B-B14F-4D97-AF65-F5344CB8AC3E}">
        <p14:creationId xmlns:p14="http://schemas.microsoft.com/office/powerpoint/2010/main" val="2638065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06806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28600" y="209550"/>
            <a:ext cx="8686800" cy="1200329"/>
          </a:xfrm>
          <a:prstGeom prst="rect">
            <a:avLst/>
          </a:prstGeom>
          <a:noFill/>
        </p:spPr>
        <p:txBody>
          <a:bodyPr wrap="square" rtlCol="0">
            <a:spAutoFit/>
          </a:bodyPr>
          <a:lstStyle/>
          <a:p>
            <a:r>
              <a:rPr lang="vi-VN" sz="3600">
                <a:solidFill>
                  <a:prstClr val="white"/>
                </a:solidFill>
              </a:rPr>
              <a:t>Hãy kể cho muôn dân được biết kỳ công Chúa </a:t>
            </a:r>
            <a:r>
              <a:rPr lang="vi-VN" sz="3600">
                <a:solidFill>
                  <a:prstClr val="white"/>
                </a:solidFill>
              </a:rPr>
              <a:t>làm</a:t>
            </a:r>
            <a:r>
              <a:rPr lang="vi-VN" sz="3600" smtClean="0">
                <a:solidFill>
                  <a:prstClr val="white"/>
                </a:solidFill>
              </a:rPr>
              <a:t>.</a:t>
            </a:r>
            <a:r>
              <a:rPr lang="en-US" sz="3600" smtClean="0">
                <a:solidFill>
                  <a:prstClr val="white"/>
                </a:solidFill>
              </a:rPr>
              <a:t>   </a:t>
            </a:r>
            <a:r>
              <a:rPr lang="en-US" sz="3600" i="1" u="sng" smtClean="0">
                <a:solidFill>
                  <a:srgbClr val="FFFF00"/>
                </a:solidFill>
              </a:rPr>
              <a:t>Tv. 95</a:t>
            </a:r>
            <a:endParaRPr lang="vi-VN" sz="3600" i="1" u="sng">
              <a:solidFill>
                <a:srgbClr val="FFFF00"/>
              </a:solidFill>
            </a:endParaRPr>
          </a:p>
        </p:txBody>
      </p:sp>
      <p:sp>
        <p:nvSpPr>
          <p:cNvPr id="4" name="TextBox 3"/>
          <p:cNvSpPr txBox="1"/>
          <p:nvPr/>
        </p:nvSpPr>
        <p:spPr>
          <a:xfrm>
            <a:off x="381000" y="4476750"/>
            <a:ext cx="6019800"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8347083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000" b="1" smtClean="0">
                <a:solidFill>
                  <a:srgbClr val="003399"/>
                </a:solidFill>
                <a:effectLst>
                  <a:outerShdw blurRad="38100" dist="38100" dir="2700000" algn="tl">
                    <a:srgbClr val="000000">
                      <a:alpha val="43137"/>
                    </a:srgbClr>
                  </a:outerShdw>
                </a:effectLst>
                <a:latin typeface="+mj-lt"/>
                <a:cs typeface="Times New Roman" pitchFamily="18" charset="0"/>
              </a:rPr>
              <a:t>Hãy kể cho muôn dân được biết kỳ công Chúa làm.</a:t>
            </a:r>
            <a:endParaRPr lang="en-US" sz="80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8059591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600" b="1" smtClean="0">
                <a:solidFill>
                  <a:srgbClr val="003399"/>
                </a:solidFill>
                <a:effectLst>
                  <a:outerShdw blurRad="38100" dist="38100" dir="2700000" algn="tl">
                    <a:srgbClr val="000000">
                      <a:alpha val="43137"/>
                    </a:srgbClr>
                  </a:outerShdw>
                </a:effectLst>
                <a:latin typeface="+mj-lt"/>
                <a:cs typeface="Times New Roman" pitchFamily="18" charset="0"/>
              </a:rPr>
              <a:t>Chúa nói: “Chiên của tôi thì nghe tiếng tôi; tôi biết chúng, và chúng theo tôi.”</a:t>
            </a:r>
            <a:endParaRPr lang="en-US" sz="66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rgbClr val="003399"/>
                </a:solidFill>
                <a:effectLst/>
                <a:latin typeface="+mj-lt"/>
              </a:rPr>
              <a:t>này chúng con đang chung lời cầu nguyện cho các</a:t>
            </a:r>
            <a:br>
              <a:rPr lang="vi-VN" sz="5900" b="0">
                <a:solidFill>
                  <a:srgbClr val="003399"/>
                </a:solidFill>
                <a:effectLst/>
                <a:latin typeface="+mj-lt"/>
              </a:rPr>
            </a:br>
            <a:r>
              <a:rPr lang="vi-VN" sz="5900" b="0">
                <a:solidFill>
                  <a:srgbClr val="003399"/>
                </a:solidFill>
                <a:effectLst/>
                <a:latin typeface="+mj-lt"/>
              </a:rPr>
              <a:t>Giám mục, và những người tham dự Thượng Hội đồng Giám mục thế giới.</a:t>
            </a:r>
            <a:endParaRPr lang="en-US" sz="5900" b="0" dirty="0">
              <a:solidFill>
                <a:srgbClr val="003399"/>
              </a:solidFill>
              <a:effectLst/>
              <a:latin typeface="+mj-lt"/>
            </a:endParaRPr>
          </a:p>
        </p:txBody>
      </p:sp>
    </p:spTree>
    <p:extLst>
      <p:ext uri="{BB962C8B-B14F-4D97-AF65-F5344CB8AC3E}">
        <p14:creationId xmlns:p14="http://schemas.microsoft.com/office/powerpoint/2010/main" val="3888535919"/>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528475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4016826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SÁU</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V PHỤC SINH</a:t>
            </a:r>
          </a:p>
        </p:txBody>
      </p:sp>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06806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28600" y="209550"/>
            <a:ext cx="8686800" cy="1200329"/>
          </a:xfrm>
          <a:prstGeom prst="rect">
            <a:avLst/>
          </a:prstGeom>
          <a:noFill/>
        </p:spPr>
        <p:txBody>
          <a:bodyPr wrap="square" rtlCol="0">
            <a:spAutoFit/>
          </a:bodyPr>
          <a:lstStyle/>
          <a:p>
            <a:r>
              <a:rPr lang="vi-VN" sz="3600">
                <a:solidFill>
                  <a:prstClr val="white"/>
                </a:solidFill>
              </a:rPr>
              <a:t>Lạy Thiên Chúa, trước mặt chư dân, con dâng lời cảm </a:t>
            </a:r>
            <a:r>
              <a:rPr lang="vi-VN" sz="3600">
                <a:solidFill>
                  <a:prstClr val="white"/>
                </a:solidFill>
              </a:rPr>
              <a:t>tạ</a:t>
            </a:r>
            <a:r>
              <a:rPr lang="vi-VN" sz="3600" smtClean="0">
                <a:solidFill>
                  <a:prstClr val="white"/>
                </a:solidFill>
              </a:rPr>
              <a:t>.</a:t>
            </a:r>
            <a:r>
              <a:rPr lang="en-US" sz="3600" smtClean="0">
                <a:solidFill>
                  <a:prstClr val="white"/>
                </a:solidFill>
              </a:rPr>
              <a:t>    </a:t>
            </a:r>
            <a:r>
              <a:rPr lang="en-US" sz="3600" i="1" u="sng" smtClean="0">
                <a:solidFill>
                  <a:srgbClr val="FFFF00"/>
                </a:solidFill>
              </a:rPr>
              <a:t>Tv. 56</a:t>
            </a:r>
            <a:endParaRPr lang="vi-VN" sz="3600" i="1" u="sng">
              <a:solidFill>
                <a:srgbClr val="FFFF00"/>
              </a:solidFill>
            </a:endParaRPr>
          </a:p>
        </p:txBody>
      </p:sp>
      <p:sp>
        <p:nvSpPr>
          <p:cNvPr id="4" name="TextBox 3"/>
          <p:cNvSpPr txBox="1"/>
          <p:nvPr/>
        </p:nvSpPr>
        <p:spPr>
          <a:xfrm>
            <a:off x="381000" y="4476750"/>
            <a:ext cx="6019800"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39182388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92500"/>
          </a:bodyPr>
          <a:lstStyle/>
          <a:p>
            <a:pPr algn="just"/>
            <a:r>
              <a:rPr lang="en-US" sz="8800" b="1" smtClean="0">
                <a:solidFill>
                  <a:srgbClr val="003399"/>
                </a:solidFill>
                <a:effectLst>
                  <a:outerShdw blurRad="38100" dist="38100" dir="2700000" algn="tl">
                    <a:srgbClr val="000000">
                      <a:alpha val="43137"/>
                    </a:srgbClr>
                  </a:outerShdw>
                </a:effectLst>
                <a:latin typeface="+mj-lt"/>
                <a:cs typeface="Times New Roman" pitchFamily="18" charset="0"/>
              </a:rPr>
              <a:t>Lạy Thiên Chúa, trước mặt chư dân, con dâng lời cảm tạ.</a:t>
            </a:r>
            <a:endParaRPr lang="en-US" sz="88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Chúa nói: “Thầy gọi anh em là bạn hữu, vì tất cả những gì Thầy nghe được nơi Cha Thầy, Thầy đã cho anh em biết.”</a:t>
            </a:r>
            <a:endParaRPr lang="en-US" sz="54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950475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401682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rgbClr val="003399"/>
                </a:solidFill>
                <a:effectLst/>
                <a:latin typeface="+mj-lt"/>
                <a:cs typeface="Times New Roman" pitchFamily="18" charset="0"/>
              </a:rPr>
              <a:t>Xin Chúa làm nên cuộc Hiện Xuống mới trong đời sống Hội</a:t>
            </a:r>
            <a:br>
              <a:rPr lang="vi-VN" sz="4800" b="0">
                <a:solidFill>
                  <a:srgbClr val="003399"/>
                </a:solidFill>
                <a:effectLst/>
                <a:latin typeface="+mj-lt"/>
                <a:cs typeface="Times New Roman" pitchFamily="18" charset="0"/>
              </a:rPr>
            </a:br>
            <a:r>
              <a:rPr lang="vi-VN" sz="4800" b="0">
                <a:solidFill>
                  <a:srgbClr val="003399"/>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224132797"/>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BẢY</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V PHỤC SINH</a:t>
            </a:r>
          </a:p>
        </p:txBody>
      </p:sp>
    </p:spTree>
    <p:extLst>
      <p:ext uri="{BB962C8B-B14F-4D97-AF65-F5344CB8AC3E}">
        <p14:creationId xmlns:p14="http://schemas.microsoft.com/office/powerpoint/2010/main" val="27119312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751740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06806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28600" y="209550"/>
            <a:ext cx="8686800" cy="1200329"/>
          </a:xfrm>
          <a:prstGeom prst="rect">
            <a:avLst/>
          </a:prstGeom>
          <a:noFill/>
        </p:spPr>
        <p:txBody>
          <a:bodyPr wrap="square" rtlCol="0">
            <a:spAutoFit/>
          </a:bodyPr>
          <a:lstStyle/>
          <a:p>
            <a:r>
              <a:rPr lang="vi-VN" sz="3600">
                <a:solidFill>
                  <a:prstClr val="white"/>
                </a:solidFill>
              </a:rPr>
              <a:t>Hãy tung hô Chúa, hỡi toàn thể địa </a:t>
            </a:r>
            <a:r>
              <a:rPr lang="vi-VN" sz="3600">
                <a:solidFill>
                  <a:prstClr val="white"/>
                </a:solidFill>
              </a:rPr>
              <a:t>cầu</a:t>
            </a:r>
            <a:r>
              <a:rPr lang="vi-VN" sz="3600" smtClean="0">
                <a:solidFill>
                  <a:prstClr val="white"/>
                </a:solidFill>
              </a:rPr>
              <a:t>.</a:t>
            </a:r>
            <a:endParaRPr lang="en-US" sz="3600" smtClean="0">
              <a:solidFill>
                <a:prstClr val="white"/>
              </a:solidFill>
            </a:endParaRPr>
          </a:p>
          <a:p>
            <a:r>
              <a:rPr lang="en-US" sz="3600">
                <a:solidFill>
                  <a:prstClr val="white"/>
                </a:solidFill>
              </a:rPr>
              <a:t> </a:t>
            </a:r>
            <a:r>
              <a:rPr lang="en-US" sz="3600" smtClean="0">
                <a:solidFill>
                  <a:prstClr val="white"/>
                </a:solidFill>
              </a:rPr>
              <a:t>                                               </a:t>
            </a:r>
            <a:r>
              <a:rPr lang="en-US" sz="3600" i="1" u="sng" smtClean="0">
                <a:solidFill>
                  <a:srgbClr val="FFFF00"/>
                </a:solidFill>
              </a:rPr>
              <a:t>Tv. 99</a:t>
            </a:r>
            <a:endParaRPr lang="vi-VN" sz="3600" i="1" u="sng">
              <a:solidFill>
                <a:srgbClr val="FFFF00"/>
              </a:solidFill>
            </a:endParaRPr>
          </a:p>
        </p:txBody>
      </p:sp>
      <p:sp>
        <p:nvSpPr>
          <p:cNvPr id="4" name="TextBox 3"/>
          <p:cNvSpPr txBox="1"/>
          <p:nvPr/>
        </p:nvSpPr>
        <p:spPr>
          <a:xfrm>
            <a:off x="381000" y="4476750"/>
            <a:ext cx="6019800"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42820481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6900" b="1" smtClean="0">
                <a:solidFill>
                  <a:srgbClr val="003399"/>
                </a:solidFill>
                <a:effectLst>
                  <a:outerShdw blurRad="38100" dist="38100" dir="2700000" algn="tl">
                    <a:srgbClr val="000000">
                      <a:alpha val="43137"/>
                    </a:srgbClr>
                  </a:outerShdw>
                </a:effectLst>
                <a:latin typeface="+mj-lt"/>
                <a:cs typeface="Times New Roman" pitchFamily="18" charset="0"/>
              </a:rPr>
              <a:t>Hãy tung hô Chúa, hỡi toàn thể địa cầu.</a:t>
            </a:r>
            <a:endParaRPr lang="en-US" sz="69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2048959"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Đáp ca:</a:t>
            </a:r>
          </a:p>
        </p:txBody>
      </p:sp>
    </p:spTree>
    <p:extLst>
      <p:ext uri="{BB962C8B-B14F-4D97-AF65-F5344CB8AC3E}">
        <p14:creationId xmlns:p14="http://schemas.microsoft.com/office/powerpoint/2010/main" val="19012155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Anh em đã được trỗi dậy cùng với Đức Ki-tô, nên hãy tìm kiếm những gì thuộc thượng giới, nơi Đức Ki-tô đang ngự bên hữu Thiên Chúa.</a:t>
            </a:r>
            <a:endParaRPr lang="en-US" sz="54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9440581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414103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4016826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rgbClr val="003399"/>
                </a:solidFill>
                <a:effectLst/>
                <a:latin typeface="+mj-lt"/>
              </a:rPr>
              <a:t>để các ngài cùng nhau tìm hiểu những điều đẹp ý</a:t>
            </a:r>
            <a:r>
              <a:rPr lang="en-US" sz="5400" b="0">
                <a:solidFill>
                  <a:srgbClr val="003399"/>
                </a:solidFill>
                <a:effectLst/>
                <a:latin typeface="+mj-lt"/>
              </a:rPr>
              <a:t> </a:t>
            </a:r>
            <a:r>
              <a:rPr lang="vi-VN" sz="5400" b="0">
                <a:solidFill>
                  <a:srgbClr val="003399"/>
                </a:solidFill>
                <a:effectLst/>
                <a:latin typeface="+mj-lt"/>
              </a:rPr>
              <a:t>Chúa, và hướng dẫn đoàn Dân Chúa thực thi những điều Chúa truyền dạy</a:t>
            </a:r>
            <a:r>
              <a:rPr lang="en-US" sz="5400" b="0">
                <a:solidFill>
                  <a:srgbClr val="003399"/>
                </a:solidFill>
                <a:effectLst/>
                <a:latin typeface="+mj-lt"/>
              </a:rPr>
              <a:t>.</a:t>
            </a:r>
          </a:p>
        </p:txBody>
      </p:sp>
    </p:spTree>
    <p:extLst>
      <p:ext uri="{BB962C8B-B14F-4D97-AF65-F5344CB8AC3E}">
        <p14:creationId xmlns:p14="http://schemas.microsoft.com/office/powerpoint/2010/main" val="1645254932"/>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rgbClr val="003399"/>
                </a:solidFill>
                <a:effectLst/>
                <a:latin typeface="+mj-lt"/>
              </a:rPr>
              <a:t>Các giáo phận Việt Nam chúng con, </a:t>
            </a:r>
            <a:br>
              <a:rPr lang="vi-VN" b="0">
                <a:solidFill>
                  <a:srgbClr val="003399"/>
                </a:solidFill>
                <a:effectLst/>
                <a:latin typeface="+mj-lt"/>
              </a:rPr>
            </a:br>
            <a:r>
              <a:rPr lang="vi-VN" b="0">
                <a:solidFill>
                  <a:srgbClr val="003399"/>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rgbClr val="003399"/>
              </a:solidFill>
              <a:effectLst/>
              <a:latin typeface="+mj-lt"/>
            </a:endParaRPr>
          </a:p>
        </p:txBody>
      </p:sp>
    </p:spTree>
    <p:extLst>
      <p:ext uri="{BB962C8B-B14F-4D97-AF65-F5344CB8AC3E}">
        <p14:creationId xmlns:p14="http://schemas.microsoft.com/office/powerpoint/2010/main" val="4277552785"/>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rgbClr val="003399"/>
                </a:solidFill>
                <a:effectLst/>
                <a:latin typeface="+mj-lt"/>
              </a:rPr>
              <a:t>thái độ tham gia và lòng nhiệt thành trong sứ vụ của Hội</a:t>
            </a:r>
            <a:br>
              <a:rPr lang="vi-VN" sz="4900" b="0">
                <a:solidFill>
                  <a:srgbClr val="003399"/>
                </a:solidFill>
                <a:effectLst/>
                <a:latin typeface="+mj-lt"/>
              </a:rPr>
            </a:br>
            <a:r>
              <a:rPr lang="vi-VN" sz="4900" b="0">
                <a:solidFill>
                  <a:srgbClr val="003399"/>
                </a:solidFill>
                <a:effectLst/>
                <a:latin typeface="+mj-lt"/>
              </a:rPr>
              <a:t>Thánh, Nhờ lời chuyển cầu của Đức Trinh Nữ Maria, Nữ Vương các Tông đồ và là Mẹ của Hội Thánh,</a:t>
            </a:r>
            <a:endParaRPr lang="en-US" sz="4900" b="0">
              <a:solidFill>
                <a:srgbClr val="003399"/>
              </a:solidFill>
              <a:effectLst/>
              <a:latin typeface="+mj-lt"/>
            </a:endParaRPr>
          </a:p>
        </p:txBody>
      </p:sp>
    </p:spTree>
    <p:extLst>
      <p:ext uri="{BB962C8B-B14F-4D97-AF65-F5344CB8AC3E}">
        <p14:creationId xmlns:p14="http://schemas.microsoft.com/office/powerpoint/2010/main" val="738856981"/>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3399"/>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C00000"/>
                </a:solidFill>
                <a:effectLst/>
                <a:latin typeface="+mj-lt"/>
                <a:cs typeface="Times New Roman" pitchFamily="18" charset="0"/>
              </a:rPr>
              <a:t>Amen.</a:t>
            </a:r>
            <a:endParaRPr lang="en-US" sz="5400" b="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31247892"/>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608</Words>
  <Application>Microsoft Office PowerPoint</Application>
  <PresentationFormat>On-screen Show (16:9)</PresentationFormat>
  <Paragraphs>80</Paragraphs>
  <Slides>59</Slides>
  <Notes>0</Notes>
  <HiddenSlides>0</HiddenSlides>
  <MMClips>0</MMClips>
  <ScaleCrop>false</ScaleCrop>
  <HeadingPairs>
    <vt:vector size="4" baseType="variant">
      <vt:variant>
        <vt:lpstr>Theme</vt:lpstr>
      </vt:variant>
      <vt:variant>
        <vt:i4>16</vt:i4>
      </vt:variant>
      <vt:variant>
        <vt:lpstr>Slide Titles</vt:lpstr>
      </vt:variant>
      <vt:variant>
        <vt:i4>59</vt:i4>
      </vt:variant>
    </vt:vector>
  </HeadingPairs>
  <TitlesOfParts>
    <vt:vector size="75" baseType="lpstr">
      <vt:lpstr>Office Theme</vt:lpstr>
      <vt:lpstr>1_Office Theme</vt:lpstr>
      <vt:lpstr>2_Office Theme</vt:lpstr>
      <vt:lpstr>3_Office Theme</vt:lpstr>
      <vt:lpstr>4_Office Theme</vt:lpstr>
      <vt:lpstr>5_Office Theme</vt:lpstr>
      <vt:lpstr>6_Office Theme</vt:lpstr>
      <vt:lpstr>7_Office Theme</vt:lpstr>
      <vt:lpstr>10_Office Theme</vt:lpstr>
      <vt:lpstr>8_Office Theme</vt:lpstr>
      <vt:lpstr>9_Office Theme</vt:lpstr>
      <vt:lpstr>11_Office Theme</vt:lpstr>
      <vt:lpstr>12_Office Theme</vt:lpstr>
      <vt:lpstr>13_Office Theme</vt:lpstr>
      <vt:lpstr>14_Office Theme</vt:lpstr>
      <vt:lpstr>15_Office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21</cp:revision>
  <dcterms:created xsi:type="dcterms:W3CDTF">2022-10-30T00:36:35Z</dcterms:created>
  <dcterms:modified xsi:type="dcterms:W3CDTF">2023-04-24T12:59:47Z</dcterms:modified>
</cp:coreProperties>
</file>