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Lst>
  <p:sldIdLst>
    <p:sldId id="261" r:id="rId34"/>
    <p:sldId id="308" r:id="rId35"/>
    <p:sldId id="309" r:id="rId36"/>
    <p:sldId id="310" r:id="rId37"/>
    <p:sldId id="311" r:id="rId38"/>
    <p:sldId id="312" r:id="rId39"/>
    <p:sldId id="313" r:id="rId40"/>
    <p:sldId id="314" r:id="rId41"/>
    <p:sldId id="315" r:id="rId42"/>
    <p:sldId id="266" r:id="rId43"/>
    <p:sldId id="256" r:id="rId44"/>
    <p:sldId id="316" r:id="rId45"/>
    <p:sldId id="317" r:id="rId46"/>
    <p:sldId id="257" r:id="rId47"/>
    <p:sldId id="258" r:id="rId48"/>
    <p:sldId id="320" r:id="rId49"/>
    <p:sldId id="318" r:id="rId50"/>
    <p:sldId id="319" r:id="rId51"/>
    <p:sldId id="259" r:id="rId52"/>
    <p:sldId id="267" r:id="rId53"/>
    <p:sldId id="343" r:id="rId54"/>
    <p:sldId id="321" r:id="rId55"/>
    <p:sldId id="293" r:id="rId56"/>
    <p:sldId id="271" r:id="rId57"/>
    <p:sldId id="328" r:id="rId58"/>
    <p:sldId id="329" r:id="rId59"/>
    <p:sldId id="298" r:id="rId60"/>
    <p:sldId id="289" r:id="rId61"/>
    <p:sldId id="344" r:id="rId62"/>
    <p:sldId id="342" r:id="rId63"/>
    <p:sldId id="322" r:id="rId64"/>
    <p:sldId id="294" r:id="rId65"/>
    <p:sldId id="291" r:id="rId66"/>
    <p:sldId id="345" r:id="rId67"/>
    <p:sldId id="330" r:id="rId68"/>
    <p:sldId id="331" r:id="rId69"/>
    <p:sldId id="292" r:id="rId70"/>
    <p:sldId id="276" r:id="rId71"/>
    <p:sldId id="341" r:id="rId72"/>
    <p:sldId id="323" r:id="rId73"/>
    <p:sldId id="288" r:id="rId74"/>
    <p:sldId id="278" r:id="rId75"/>
    <p:sldId id="346" r:id="rId76"/>
    <p:sldId id="332" r:id="rId77"/>
    <p:sldId id="333" r:id="rId78"/>
    <p:sldId id="279" r:id="rId79"/>
    <p:sldId id="280" r:id="rId80"/>
    <p:sldId id="340" r:id="rId81"/>
    <p:sldId id="324" r:id="rId82"/>
    <p:sldId id="281" r:id="rId83"/>
    <p:sldId id="282" r:id="rId84"/>
    <p:sldId id="347" r:id="rId85"/>
    <p:sldId id="334" r:id="rId86"/>
    <p:sldId id="335" r:id="rId87"/>
    <p:sldId id="283" r:id="rId88"/>
    <p:sldId id="299" r:id="rId89"/>
    <p:sldId id="300" r:id="rId90"/>
    <p:sldId id="357" r:id="rId91"/>
    <p:sldId id="358" r:id="rId92"/>
    <p:sldId id="359" r:id="rId93"/>
    <p:sldId id="360" r:id="rId94"/>
    <p:sldId id="361" r:id="rId95"/>
    <p:sldId id="362" r:id="rId96"/>
    <p:sldId id="363" r:id="rId97"/>
    <p:sldId id="364" r:id="rId98"/>
    <p:sldId id="325" r:id="rId99"/>
    <p:sldId id="301" r:id="rId100"/>
    <p:sldId id="355" r:id="rId101"/>
    <p:sldId id="302" r:id="rId102"/>
    <p:sldId id="354" r:id="rId103"/>
    <p:sldId id="352" r:id="rId104"/>
    <p:sldId id="353" r:id="rId105"/>
    <p:sldId id="307" r:id="rId106"/>
    <p:sldId id="303" r:id="rId107"/>
    <p:sldId id="348" r:id="rId108"/>
    <p:sldId id="365" r:id="rId109"/>
    <p:sldId id="366" r:id="rId110"/>
    <p:sldId id="367" r:id="rId111"/>
    <p:sldId id="368" r:id="rId112"/>
    <p:sldId id="369" r:id="rId113"/>
    <p:sldId id="370" r:id="rId114"/>
    <p:sldId id="371" r:id="rId115"/>
    <p:sldId id="372" r:id="rId116"/>
    <p:sldId id="327" r:id="rId117"/>
    <p:sldId id="304" r:id="rId118"/>
    <p:sldId id="356" r:id="rId119"/>
    <p:sldId id="305" r:id="rId120"/>
    <p:sldId id="349" r:id="rId121"/>
    <p:sldId id="350" r:id="rId122"/>
    <p:sldId id="351" r:id="rId123"/>
    <p:sldId id="306" r:id="rId124"/>
    <p:sldId id="284" r:id="rId125"/>
    <p:sldId id="338" r:id="rId126"/>
    <p:sldId id="326" r:id="rId127"/>
    <p:sldId id="285" r:id="rId128"/>
    <p:sldId id="286" r:id="rId129"/>
    <p:sldId id="339" r:id="rId130"/>
    <p:sldId id="336" r:id="rId131"/>
    <p:sldId id="337" r:id="rId132"/>
    <p:sldId id="287" r:id="rId1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8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4.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33" Type="http://schemas.openxmlformats.org/officeDocument/2006/relationships/slide" Target="slides/slide100.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102" Type="http://schemas.openxmlformats.org/officeDocument/2006/relationships/slide" Target="slides/slide69.xml"/><Relationship Id="rId123" Type="http://schemas.openxmlformats.org/officeDocument/2006/relationships/slide" Target="slides/slide90.xml"/><Relationship Id="rId128"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57.xml"/><Relationship Id="rId95" Type="http://schemas.openxmlformats.org/officeDocument/2006/relationships/slide" Target="slides/slide62.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13" Type="http://schemas.openxmlformats.org/officeDocument/2006/relationships/slide" Target="slides/slide80.xml"/><Relationship Id="rId118" Type="http://schemas.openxmlformats.org/officeDocument/2006/relationships/slide" Target="slides/slide85.xml"/><Relationship Id="rId126" Type="http://schemas.openxmlformats.org/officeDocument/2006/relationships/slide" Target="slides/slide93.xml"/><Relationship Id="rId13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121"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slide" Target="slides/slide70.xml"/><Relationship Id="rId108" Type="http://schemas.openxmlformats.org/officeDocument/2006/relationships/slide" Target="slides/slide75.xml"/><Relationship Id="rId116" Type="http://schemas.openxmlformats.org/officeDocument/2006/relationships/slide" Target="slides/slide83.xml"/><Relationship Id="rId124" Type="http://schemas.openxmlformats.org/officeDocument/2006/relationships/slide" Target="slides/slide91.xml"/><Relationship Id="rId129" Type="http://schemas.openxmlformats.org/officeDocument/2006/relationships/slide" Target="slides/slide96.xml"/><Relationship Id="rId13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11" Type="http://schemas.openxmlformats.org/officeDocument/2006/relationships/slide" Target="slides/slide78.xml"/><Relationship Id="rId132"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slide" Target="slides/slide73.xml"/><Relationship Id="rId114" Type="http://schemas.openxmlformats.org/officeDocument/2006/relationships/slide" Target="slides/slide81.xml"/><Relationship Id="rId119" Type="http://schemas.openxmlformats.org/officeDocument/2006/relationships/slide" Target="slides/slide86.xml"/><Relationship Id="rId127"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122" Type="http://schemas.openxmlformats.org/officeDocument/2006/relationships/slide" Target="slides/slide89.xml"/><Relationship Id="rId130" Type="http://schemas.openxmlformats.org/officeDocument/2006/relationships/slide" Target="slides/slide97.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slide" Target="slides/slide87.xml"/><Relationship Id="rId125"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110" Type="http://schemas.openxmlformats.org/officeDocument/2006/relationships/slide" Target="slides/slide77.xml"/><Relationship Id="rId115" Type="http://schemas.openxmlformats.org/officeDocument/2006/relationships/slide" Target="slides/slide82.xml"/><Relationship Id="rId131" Type="http://schemas.openxmlformats.org/officeDocument/2006/relationships/slide" Target="slides/slide98.xml"/><Relationship Id="rId136" Type="http://schemas.openxmlformats.org/officeDocument/2006/relationships/theme" Target="theme/theme1.xml"/><Relationship Id="rId61" Type="http://schemas.openxmlformats.org/officeDocument/2006/relationships/slide" Target="slides/slide28.xml"/><Relationship Id="rId82" Type="http://schemas.openxmlformats.org/officeDocument/2006/relationships/slide" Target="slides/slide49.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2419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230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458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023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4623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167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2163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12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0141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4521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417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67236"/>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01931"/>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99364"/>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73779"/>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549930"/>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1959"/>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65426"/>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54771"/>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824319"/>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09324"/>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94511"/>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98641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94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3416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5801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38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24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034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7044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862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4152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740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79649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174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8104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1956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55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2450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3618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595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6202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930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169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10220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04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9709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234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45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840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933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751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6373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3779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33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76332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56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63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2869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550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1356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9907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13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235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097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079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76332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6375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2869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550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1356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9907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13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235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097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079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763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556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63754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28695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5550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1356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9907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13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235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097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0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2418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655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4355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7620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279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7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3214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84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986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70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320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869031"/>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1378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0244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9300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01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45150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73875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358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7574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051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357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446310"/>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722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13384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4752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9554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1479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656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911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5908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68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881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574556"/>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6422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97969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1803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42462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1548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98292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8624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640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64485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6981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85387"/>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9212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7502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9095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304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4725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06415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740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7956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61629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83912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781722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45172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6453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44509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87176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38117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082432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2528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3621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4606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1502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8521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22112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22112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2211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503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172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2597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7371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4787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368291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8.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6.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2.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3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3.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8.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9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8.xml"/></Relationships>
</file>

<file path=ppt/slides/_rels/slide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5.xml"/></Relationships>
</file>

<file path=ppt/slides/_rels/slide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4.xml"/></Relationships>
</file>

<file path=ppt/slides/_rels/slide9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ĐÁP CA </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XI </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THƯỜNG NIÊN</a:t>
            </a:r>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HAI</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XI</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1273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6760184" cy="1077218"/>
          </a:xfrm>
          <a:prstGeom prst="rect">
            <a:avLst/>
          </a:prstGeom>
        </p:spPr>
        <p:txBody>
          <a:bodyPr wrap="none">
            <a:spAutoFit/>
          </a:bodyPr>
          <a:lstStyle/>
          <a:p>
            <a:r>
              <a:rPr lang="en-US" sz="3200" smtClean="0">
                <a:solidFill>
                  <a:srgbClr val="FFFF00"/>
                </a:solidFill>
              </a:rPr>
              <a:t>Thánh vịnh 97</a:t>
            </a:r>
          </a:p>
          <a:p>
            <a:r>
              <a:rPr lang="vi-VN" sz="3200" smtClean="0">
                <a:solidFill>
                  <a:srgbClr val="FFFF00"/>
                </a:solidFill>
              </a:rPr>
              <a:t>Chúa </a:t>
            </a:r>
            <a:r>
              <a:rPr lang="vi-VN" sz="3200">
                <a:solidFill>
                  <a:srgbClr val="FFFF00"/>
                </a:solidFill>
              </a:rPr>
              <a:t>đã biểu dương ơn Người cứu độ.</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401273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Chúa đã biểu dương ơn Người cứu độ.</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outerShdw blurRad="38100" dist="38100" dir="2700000" algn="tl">
                    <a:srgbClr val="000000">
                      <a:alpha val="43137"/>
                    </a:srgbClr>
                  </a:outerShdw>
                </a:effectLst>
                <a:latin typeface="+mj-lt"/>
                <a:cs typeface="Times New Roman" pitchFamily="18" charset="0"/>
              </a:rPr>
              <a:t>Chúa là ngọn đèn soi cho con bước, là ánh sáng chỉ đường con đi.</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02949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273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273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52054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I</a:t>
            </a:r>
            <a:b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THƯỜNG </a:t>
            </a:r>
            <a:r>
              <a:rPr lang="vi-VN" sz="4400" b="1">
                <a:solidFill>
                  <a:srgbClr val="FFFF00"/>
                </a:solidFill>
                <a:effectLst>
                  <a:outerShdw blurRad="38100" dist="38100" dir="2700000" algn="tl">
                    <a:srgbClr val="000000">
                      <a:alpha val="43137"/>
                    </a:srgbClr>
                  </a:outerShdw>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5272597" cy="1077218"/>
          </a:xfrm>
          <a:prstGeom prst="rect">
            <a:avLst/>
          </a:prstGeom>
        </p:spPr>
        <p:txBody>
          <a:bodyPr wrap="none">
            <a:spAutoFit/>
          </a:bodyPr>
          <a:lstStyle/>
          <a:p>
            <a:r>
              <a:rPr lang="en-US" sz="3200" smtClean="0">
                <a:solidFill>
                  <a:srgbClr val="FFFF00"/>
                </a:solidFill>
              </a:rPr>
              <a:t>Thánh </a:t>
            </a:r>
            <a:r>
              <a:rPr lang="en-US" sz="3200" smtClean="0">
                <a:solidFill>
                  <a:srgbClr val="FFFF00"/>
                </a:solidFill>
              </a:rPr>
              <a:t>vịnh </a:t>
            </a:r>
            <a:r>
              <a:rPr lang="en-US" sz="3200" smtClean="0">
                <a:solidFill>
                  <a:srgbClr val="FFFF00"/>
                </a:solidFill>
              </a:rPr>
              <a:t>145</a:t>
            </a:r>
            <a:endParaRPr lang="en-US" sz="3200" smtClean="0">
              <a:solidFill>
                <a:srgbClr val="FFFF00"/>
              </a:solidFill>
            </a:endParaRPr>
          </a:p>
          <a:p>
            <a:r>
              <a:rPr lang="vi-VN" sz="3200">
                <a:solidFill>
                  <a:srgbClr val="FFFF00"/>
                </a:solidFill>
              </a:rPr>
              <a:t>Ca tụng Chúa đi, hồn tôi hỡi !</a:t>
            </a:r>
            <a:endParaRPr lang="vi-VN" sz="3200" smtClean="0">
              <a:solidFill>
                <a:srgbClr val="FFFF00"/>
              </a:solidFill>
            </a:endParaRP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3923668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Ca tụng Chúa đi, hồn tôi hỡi !</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cs typeface="Times New Roman" pitchFamily="18" charset="0"/>
              </a:rPr>
              <a:t>Chúa nói : Thầy ban cho anh em một điều răn mới, là anh em hãy yêu thương nhau, như Thầy đã yêu thương anh em.</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191899"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77000" y="4501733"/>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I</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896631615"/>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6405536" cy="1077218"/>
          </a:xfrm>
          <a:prstGeom prst="rect">
            <a:avLst/>
          </a:prstGeom>
        </p:spPr>
        <p:txBody>
          <a:bodyPr wrap="none">
            <a:spAutoFit/>
          </a:bodyPr>
          <a:lstStyle/>
          <a:p>
            <a:r>
              <a:rPr lang="en-US" sz="3200" smtClean="0">
                <a:solidFill>
                  <a:srgbClr val="FFFF00"/>
                </a:solidFill>
              </a:rPr>
              <a:t>Thánh </a:t>
            </a:r>
            <a:r>
              <a:rPr lang="en-US" sz="3200" smtClean="0">
                <a:solidFill>
                  <a:srgbClr val="FFFF00"/>
                </a:solidFill>
              </a:rPr>
              <a:t>vịnh </a:t>
            </a:r>
            <a:r>
              <a:rPr lang="en-US" sz="3200" smtClean="0">
                <a:solidFill>
                  <a:srgbClr val="FFFF00"/>
                </a:solidFill>
              </a:rPr>
              <a:t>111</a:t>
            </a:r>
            <a:endParaRPr lang="en-US" sz="3200" smtClean="0">
              <a:solidFill>
                <a:srgbClr val="FFFF00"/>
              </a:solidFill>
            </a:endParaRPr>
          </a:p>
          <a:p>
            <a:r>
              <a:rPr lang="vi-VN" sz="3200">
                <a:solidFill>
                  <a:srgbClr val="FFFF00"/>
                </a:solidFill>
              </a:rPr>
              <a:t>Hạnh phúc thay, người kính sợ Chúa.</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2897704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Hạnh phúc thay, người kính sợ Chúa.</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cs typeface="Times New Roman" pitchFamily="18" charset="0"/>
              </a:rPr>
              <a:t>Chúa nói : Ai yêu mến Thầy, thì sẽ giữ lời Thầy. Cha Thầy sẽ yêu mến người ấy. Cha Thầy và Thầy sẽ đến với người ấy.</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191899"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77000" y="4501733"/>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954588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NĂM</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I</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88305001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486150"/>
            <a:ext cx="8379217" cy="1569660"/>
          </a:xfrm>
          <a:prstGeom prst="rect">
            <a:avLst/>
          </a:prstGeom>
        </p:spPr>
        <p:txBody>
          <a:bodyPr wrap="none">
            <a:spAutoFit/>
          </a:bodyPr>
          <a:lstStyle/>
          <a:p>
            <a:r>
              <a:rPr lang="en-US" sz="3200" smtClean="0">
                <a:solidFill>
                  <a:srgbClr val="FFFF00"/>
                </a:solidFill>
              </a:rPr>
              <a:t>Thánh </a:t>
            </a:r>
            <a:r>
              <a:rPr lang="en-US" sz="3200" smtClean="0">
                <a:solidFill>
                  <a:srgbClr val="FFFF00"/>
                </a:solidFill>
              </a:rPr>
              <a:t>vịnh </a:t>
            </a:r>
            <a:r>
              <a:rPr lang="en-US" sz="3200" smtClean="0">
                <a:solidFill>
                  <a:srgbClr val="FFFF00"/>
                </a:solidFill>
              </a:rPr>
              <a:t>110</a:t>
            </a:r>
            <a:endParaRPr lang="en-US" sz="3200" smtClean="0">
              <a:solidFill>
                <a:srgbClr val="FFFF00"/>
              </a:solidFill>
            </a:endParaRPr>
          </a:p>
          <a:p>
            <a:r>
              <a:rPr lang="vi-VN" sz="3200">
                <a:solidFill>
                  <a:srgbClr val="FFFF00"/>
                </a:solidFill>
              </a:rPr>
              <a:t>Lạy Chúa, những công trình tay Chúa thực </a:t>
            </a:r>
            <a:r>
              <a:rPr lang="vi-VN" sz="3200">
                <a:solidFill>
                  <a:srgbClr val="FFFF00"/>
                </a:solidFill>
              </a:rPr>
              <a:t>hiện </a:t>
            </a:r>
            <a:endParaRPr lang="en-US" sz="3200" smtClean="0">
              <a:solidFill>
                <a:srgbClr val="FFFF00"/>
              </a:solidFill>
            </a:endParaRPr>
          </a:p>
          <a:p>
            <a:r>
              <a:rPr lang="vi-VN" sz="3200" smtClean="0">
                <a:solidFill>
                  <a:srgbClr val="FFFF00"/>
                </a:solidFill>
              </a:rPr>
              <a:t>quả </a:t>
            </a:r>
            <a:r>
              <a:rPr lang="vi-VN" sz="3200">
                <a:solidFill>
                  <a:srgbClr val="FFFF00"/>
                </a:solidFill>
              </a:rPr>
              <a:t>là chân thật và công minh.</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1125856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10000"/>
          </a:bodyPr>
          <a:lstStyle/>
          <a:p>
            <a:pPr algn="just"/>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những công trình tay Chúa thực </a:t>
            </a:r>
            <a:r>
              <a:rPr lang="vi-VN" sz="8000" b="1" smtClean="0">
                <a:solidFill>
                  <a:schemeClr val="bg1"/>
                </a:solidFill>
                <a:effectLst>
                  <a:outerShdw blurRad="38100" dist="38100" dir="2700000" algn="tl">
                    <a:srgbClr val="000000">
                      <a:alpha val="43137"/>
                    </a:srgbClr>
                  </a:outerShdw>
                </a:effectLst>
                <a:latin typeface="+mj-lt"/>
                <a:cs typeface="Times New Roman" pitchFamily="18" charset="0"/>
              </a:rPr>
              <a:t>hiện</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smtClean="0">
                <a:solidFill>
                  <a:schemeClr val="bg1"/>
                </a:solidFill>
                <a:effectLst>
                  <a:outerShdw blurRad="38100" dist="38100" dir="2700000" algn="tl">
                    <a:srgbClr val="000000">
                      <a:alpha val="43137"/>
                    </a:srgbClr>
                  </a:outerShdw>
                </a:effectLst>
                <a:latin typeface="+mj-lt"/>
                <a:cs typeface="Times New Roman" pitchFamily="18" charset="0"/>
              </a:rPr>
              <a:t>quả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là chân thật và công minh.</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outerShdw blurRad="38100" dist="38100" dir="2700000" algn="tl">
                    <a:srgbClr val="000000">
                      <a:alpha val="43137"/>
                    </a:srgbClr>
                  </a:outerShdw>
                </a:effectLst>
                <a:latin typeface="+mj-lt"/>
                <a:cs typeface="Times New Roman" pitchFamily="18" charset="0"/>
              </a:rPr>
              <a:t>Anh em đã nhận được Thần Khí làm cho nên nghĩa tử, nhờ đó chúng ta được kêu lên rằng : “Áp-ba ! Cha ơi !”</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191899"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77000" y="4501733"/>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816388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SÁU</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I</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769361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486150"/>
            <a:ext cx="7566495" cy="1569660"/>
          </a:xfrm>
          <a:prstGeom prst="rect">
            <a:avLst/>
          </a:prstGeom>
        </p:spPr>
        <p:txBody>
          <a:bodyPr wrap="none">
            <a:spAutoFit/>
          </a:bodyPr>
          <a:lstStyle/>
          <a:p>
            <a:r>
              <a:rPr lang="en-US" sz="3200" smtClean="0">
                <a:solidFill>
                  <a:srgbClr val="FFFF00"/>
                </a:solidFill>
              </a:rPr>
              <a:t>Thánh </a:t>
            </a:r>
            <a:r>
              <a:rPr lang="en-US" sz="3200" smtClean="0">
                <a:solidFill>
                  <a:srgbClr val="FFFF00"/>
                </a:solidFill>
              </a:rPr>
              <a:t>vịnh </a:t>
            </a:r>
            <a:r>
              <a:rPr lang="en-US" sz="3200" smtClean="0">
                <a:solidFill>
                  <a:srgbClr val="FFFF00"/>
                </a:solidFill>
              </a:rPr>
              <a:t>33</a:t>
            </a:r>
            <a:endParaRPr lang="en-US" sz="3200" smtClean="0">
              <a:solidFill>
                <a:srgbClr val="FFFF00"/>
              </a:solidFill>
            </a:endParaRPr>
          </a:p>
          <a:p>
            <a:r>
              <a:rPr lang="vi-VN" sz="3200">
                <a:solidFill>
                  <a:srgbClr val="FFFF00"/>
                </a:solidFill>
              </a:rPr>
              <a:t>Người công chính được Thiên Chúa </a:t>
            </a:r>
            <a:r>
              <a:rPr lang="vi-VN" sz="3200">
                <a:solidFill>
                  <a:srgbClr val="FFFF00"/>
                </a:solidFill>
              </a:rPr>
              <a:t>giữ </a:t>
            </a:r>
            <a:r>
              <a:rPr lang="vi-VN" sz="3200" smtClean="0">
                <a:solidFill>
                  <a:srgbClr val="FFFF00"/>
                </a:solidFill>
              </a:rPr>
              <a:t>gìn,</a:t>
            </a:r>
            <a:endParaRPr lang="en-US" sz="3200" smtClean="0">
              <a:solidFill>
                <a:srgbClr val="FFFF00"/>
              </a:solidFill>
            </a:endParaRPr>
          </a:p>
          <a:p>
            <a:r>
              <a:rPr lang="vi-VN" sz="3200" smtClean="0">
                <a:solidFill>
                  <a:srgbClr val="FFFF00"/>
                </a:solidFill>
              </a:rPr>
              <a:t>giải </a:t>
            </a:r>
            <a:r>
              <a:rPr lang="vi-VN" sz="3200">
                <a:solidFill>
                  <a:srgbClr val="FFFF00"/>
                </a:solidFill>
              </a:rPr>
              <a:t>thoát khỏi mọi cơn nguy khốn.</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460552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4507570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6600" b="1">
                <a:solidFill>
                  <a:schemeClr val="bg1"/>
                </a:solidFill>
                <a:effectLst>
                  <a:outerShdw blurRad="38100" dist="38100" dir="2700000" algn="tl">
                    <a:srgbClr val="000000">
                      <a:alpha val="43137"/>
                    </a:srgbClr>
                  </a:outerShdw>
                </a:effectLst>
                <a:latin typeface="+mj-lt"/>
                <a:cs typeface="Times New Roman" pitchFamily="18" charset="0"/>
              </a:rPr>
              <a:t>Người công chính được Thiên Chúa giữ </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gìn,</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giải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thoát khỏi mọi cơn nguy khốn.</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húc thay ai có tâm hồn nghèo </a:t>
            </a:r>
            <a:r>
              <a:rPr lang="vi-VN" sz="7200" b="1" smtClean="0">
                <a:solidFill>
                  <a:schemeClr val="bg1"/>
                </a:solidFill>
                <a:effectLst>
                  <a:outerShdw blurRad="38100" dist="38100" dir="2700000" algn="tl">
                    <a:srgbClr val="000000">
                      <a:alpha val="43137"/>
                    </a:srgbClr>
                  </a:outerShdw>
                </a:effectLst>
                <a:latin typeface="+mj-lt"/>
                <a:cs typeface="Times New Roman" pitchFamily="18" charset="0"/>
              </a:rPr>
              <a:t>khó,</a:t>
            </a:r>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smtClean="0">
                <a:solidFill>
                  <a:schemeClr val="bg1"/>
                </a:solidFill>
                <a:effectLst>
                  <a:outerShdw blurRad="38100" dist="38100" dir="2700000" algn="tl">
                    <a:srgbClr val="000000">
                      <a:alpha val="43137"/>
                    </a:srgbClr>
                  </a:outerShdw>
                </a:effectLst>
                <a:latin typeface="+mj-lt"/>
                <a:cs typeface="Times New Roman" pitchFamily="18" charset="0"/>
              </a:rPr>
              <a:t>vì </a:t>
            </a:r>
            <a:r>
              <a:rPr lang="vi-VN" sz="7200" b="1">
                <a:solidFill>
                  <a:schemeClr val="bg1"/>
                </a:solidFill>
                <a:effectLst>
                  <a:outerShdw blurRad="38100" dist="38100" dir="2700000" algn="tl">
                    <a:srgbClr val="000000">
                      <a:alpha val="43137"/>
                    </a:srgbClr>
                  </a:outerShdw>
                </a:effectLst>
                <a:latin typeface="+mj-lt"/>
                <a:cs typeface="Times New Roman" pitchFamily="18" charset="0"/>
              </a:rPr>
              <a:t>Nước Trời là của họ.</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191899"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77000" y="4501733"/>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380054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600" b="1" smtClean="0">
                <a:solidFill>
                  <a:srgbClr val="003366"/>
                </a:solidFill>
                <a:effectLst>
                  <a:outerShdw blurRad="38100" dist="38100" dir="2700000" algn="tl">
                    <a:srgbClr val="000000">
                      <a:alpha val="43137"/>
                    </a:srgbClr>
                  </a:outerShdw>
                </a:effectLst>
                <a:latin typeface="+mj-lt"/>
              </a:rPr>
              <a:t>NGÀY 24-06</a:t>
            </a:r>
            <a:br>
              <a:rPr lang="en-US" sz="6600" b="1" smtClean="0">
                <a:solidFill>
                  <a:srgbClr val="003366"/>
                </a:solidFill>
                <a:effectLst>
                  <a:outerShdw blurRad="38100" dist="38100" dir="2700000" algn="tl">
                    <a:srgbClr val="000000">
                      <a:alpha val="43137"/>
                    </a:srgbClr>
                  </a:outerShdw>
                </a:effectLst>
                <a:latin typeface="+mj-lt"/>
              </a:rPr>
            </a:br>
            <a:r>
              <a:rPr lang="en-US" sz="4800" b="1" smtClean="0">
                <a:solidFill>
                  <a:srgbClr val="C00000"/>
                </a:solidFill>
                <a:effectLst>
                  <a:outerShdw blurRad="38100" dist="38100" dir="2700000" algn="tl">
                    <a:srgbClr val="000000">
                      <a:alpha val="43137"/>
                    </a:srgbClr>
                  </a:outerShdw>
                </a:effectLst>
                <a:latin typeface="+mj-lt"/>
              </a:rPr>
              <a:t>SINH NHẬT THÁNH GIOAN TẨY GIẢ</a:t>
            </a:r>
            <a:r>
              <a:rPr lang="en-US" sz="6600" b="1" smtClean="0">
                <a:solidFill>
                  <a:srgbClr val="003366"/>
                </a:solidFill>
                <a:effectLst>
                  <a:outerShdw blurRad="38100" dist="38100" dir="2700000" algn="tl">
                    <a:srgbClr val="000000">
                      <a:alpha val="43137"/>
                    </a:srgbClr>
                  </a:outerShdw>
                </a:effectLst>
                <a:latin typeface="+mj-lt"/>
              </a:rPr>
              <a:t/>
            </a:r>
            <a:br>
              <a:rPr lang="en-US" sz="6600" b="1" smtClean="0">
                <a:solidFill>
                  <a:srgbClr val="003366"/>
                </a:solidFill>
                <a:effectLst>
                  <a:outerShdw blurRad="38100" dist="38100" dir="2700000" algn="tl">
                    <a:srgbClr val="000000">
                      <a:alpha val="43137"/>
                    </a:srgbClr>
                  </a:outerShdw>
                </a:effectLst>
                <a:latin typeface="+mj-lt"/>
              </a:rPr>
            </a:br>
            <a:r>
              <a:rPr lang="en-US" sz="5400" b="1" smtClean="0">
                <a:solidFill>
                  <a:srgbClr val="003366"/>
                </a:solidFill>
                <a:effectLst>
                  <a:outerShdw blurRad="38100" dist="38100" dir="2700000" algn="tl">
                    <a:srgbClr val="000000">
                      <a:alpha val="43137"/>
                    </a:srgbClr>
                  </a:outerShdw>
                </a:effectLst>
                <a:latin typeface="+mj-lt"/>
              </a:rPr>
              <a:t>THÁNH LỄ VỌNG</a:t>
            </a:r>
            <a:endParaRPr lang="en-US" sz="6600" b="1">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54757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89255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66832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32997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9872522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978218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145041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053723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688739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161687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060070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11760" y="3867150"/>
            <a:ext cx="6054863" cy="1077218"/>
          </a:xfrm>
          <a:prstGeom prst="rect">
            <a:avLst/>
          </a:prstGeom>
        </p:spPr>
        <p:txBody>
          <a:bodyPr wrap="none">
            <a:spAutoFit/>
          </a:bodyPr>
          <a:lstStyle/>
          <a:p>
            <a:r>
              <a:rPr lang="en-US" sz="3200" smtClean="0">
                <a:solidFill>
                  <a:srgbClr val="FFFF00"/>
                </a:solidFill>
              </a:rPr>
              <a:t>Thánh </a:t>
            </a:r>
            <a:r>
              <a:rPr lang="en-US" sz="3200" smtClean="0">
                <a:solidFill>
                  <a:srgbClr val="FFFF00"/>
                </a:solidFill>
              </a:rPr>
              <a:t>vịnh </a:t>
            </a:r>
            <a:r>
              <a:rPr lang="en-US" sz="3200" smtClean="0">
                <a:solidFill>
                  <a:srgbClr val="FFFF00"/>
                </a:solidFill>
              </a:rPr>
              <a:t>70</a:t>
            </a:r>
            <a:endParaRPr lang="en-US" sz="3200" smtClean="0">
              <a:solidFill>
                <a:srgbClr val="FFFF00"/>
              </a:solidFill>
            </a:endParaRPr>
          </a:p>
          <a:p>
            <a:r>
              <a:rPr lang="vi-VN" sz="3200">
                <a:solidFill>
                  <a:srgbClr val="FFFF00"/>
                </a:solidFill>
              </a:rPr>
              <a:t>Chúa đã kéo con ra khỏi lòng mẹ.</a:t>
            </a:r>
          </a:p>
        </p:txBody>
      </p:sp>
      <p:sp>
        <p:nvSpPr>
          <p:cNvPr id="5" name="Rectangle 4"/>
          <p:cNvSpPr/>
          <p:nvPr/>
        </p:nvSpPr>
        <p:spPr>
          <a:xfrm>
            <a:off x="152400" y="285751"/>
            <a:ext cx="7543800" cy="954107"/>
          </a:xfrm>
          <a:prstGeom prst="rect">
            <a:avLst/>
          </a:prstGeom>
        </p:spPr>
        <p:txBody>
          <a:bodyPr wrap="square">
            <a:spAutoFit/>
          </a:bodyPr>
          <a:lstStyle/>
          <a:p>
            <a:r>
              <a:rPr lang="en-US" sz="2800" smtClean="0">
                <a:solidFill>
                  <a:srgbClr val="FFFF00"/>
                </a:solidFill>
              </a:rPr>
              <a:t>Bài </a:t>
            </a:r>
            <a:r>
              <a:rPr lang="en-US" sz="2800" smtClean="0">
                <a:solidFill>
                  <a:srgbClr val="FFFF00"/>
                </a:solidFill>
              </a:rPr>
              <a:t>đọc 1</a:t>
            </a:r>
          </a:p>
          <a:p>
            <a:r>
              <a:rPr lang="en-US" sz="2800" smtClean="0">
                <a:solidFill>
                  <a:srgbClr val="FFFF00"/>
                </a:solidFill>
              </a:rPr>
              <a:t>Bài trích sách ngôn sứ Giêrêmia</a:t>
            </a:r>
            <a:endParaRPr lang="vi-VN" sz="2800">
              <a:solidFill>
                <a:srgbClr val="FFFF00"/>
              </a:solidFill>
            </a:endParaRPr>
          </a:p>
        </p:txBody>
      </p:sp>
    </p:spTree>
    <p:extLst>
      <p:ext uri="{BB962C8B-B14F-4D97-AF65-F5344CB8AC3E}">
        <p14:creationId xmlns:p14="http://schemas.microsoft.com/office/powerpoint/2010/main" val="417709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8800" b="1" u="sng" smtClean="0">
                <a:solidFill>
                  <a:srgbClr val="C00000"/>
                </a:solidFill>
                <a:effectLst>
                  <a:outerShdw blurRad="38100" dist="38100" dir="2700000" algn="tl">
                    <a:srgbClr val="000000">
                      <a:alpha val="43137"/>
                    </a:srgbClr>
                  </a:outerShdw>
                </a:effectLst>
                <a:latin typeface="+mj-lt"/>
              </a:rPr>
              <a:t>Đáp ca:</a:t>
            </a:r>
            <a:r>
              <a:rPr lang="en-US" sz="8800" b="1" smtClean="0">
                <a:solidFill>
                  <a:srgbClr val="003366"/>
                </a:solidFill>
                <a:effectLst>
                  <a:outerShdw blurRad="38100" dist="38100" dir="2700000" algn="tl">
                    <a:srgbClr val="000000">
                      <a:alpha val="43137"/>
                    </a:srgbClr>
                  </a:outerShdw>
                </a:effectLst>
                <a:latin typeface="+mj-lt"/>
              </a:rPr>
              <a:t> Chúa đã kéo con ra khỏi lòng mẹ.</a:t>
            </a:r>
            <a:endParaRPr lang="en-US" sz="8800" b="1">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278819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33400" y="3867150"/>
            <a:ext cx="4833374" cy="1077218"/>
          </a:xfrm>
          <a:prstGeom prst="rect">
            <a:avLst/>
          </a:prstGeom>
        </p:spPr>
        <p:txBody>
          <a:bodyPr wrap="none">
            <a:spAutoFit/>
          </a:bodyPr>
          <a:lstStyle/>
          <a:p>
            <a:r>
              <a:rPr lang="en-US" sz="3200" smtClean="0">
                <a:solidFill>
                  <a:srgbClr val="FFFF00"/>
                </a:solidFill>
              </a:rPr>
              <a:t>Các ngôn sứ đã nghiên cứu</a:t>
            </a:r>
          </a:p>
          <a:p>
            <a:r>
              <a:rPr lang="en-US" sz="3200" smtClean="0">
                <a:solidFill>
                  <a:srgbClr val="FFFF00"/>
                </a:solidFill>
              </a:rPr>
              <a:t>Tìm hiểu ơn cứu độ.</a:t>
            </a:r>
            <a:endParaRPr lang="vi-VN" sz="3200">
              <a:solidFill>
                <a:srgbClr val="FFFF00"/>
              </a:solidFill>
            </a:endParaRPr>
          </a:p>
        </p:txBody>
      </p:sp>
      <p:sp>
        <p:nvSpPr>
          <p:cNvPr id="5" name="Rectangle 4"/>
          <p:cNvSpPr/>
          <p:nvPr/>
        </p:nvSpPr>
        <p:spPr>
          <a:xfrm>
            <a:off x="152400" y="285751"/>
            <a:ext cx="7543800" cy="954107"/>
          </a:xfrm>
          <a:prstGeom prst="rect">
            <a:avLst/>
          </a:prstGeom>
        </p:spPr>
        <p:txBody>
          <a:bodyPr wrap="square">
            <a:spAutoFit/>
          </a:bodyPr>
          <a:lstStyle/>
          <a:p>
            <a:r>
              <a:rPr lang="en-US" sz="2800" smtClean="0">
                <a:solidFill>
                  <a:srgbClr val="FFFF00"/>
                </a:solidFill>
              </a:rPr>
              <a:t>Bài </a:t>
            </a:r>
            <a:r>
              <a:rPr lang="en-US" sz="2800" smtClean="0">
                <a:solidFill>
                  <a:srgbClr val="FFFF00"/>
                </a:solidFill>
              </a:rPr>
              <a:t>đọc </a:t>
            </a:r>
            <a:r>
              <a:rPr lang="en-US" sz="2800" smtClean="0">
                <a:solidFill>
                  <a:srgbClr val="FFFF00"/>
                </a:solidFill>
              </a:rPr>
              <a:t>2</a:t>
            </a:r>
            <a:endParaRPr lang="en-US" sz="2800" smtClean="0">
              <a:solidFill>
                <a:srgbClr val="FFFF00"/>
              </a:solidFill>
            </a:endParaRPr>
          </a:p>
          <a:p>
            <a:r>
              <a:rPr lang="en-US" sz="2800" smtClean="0">
                <a:solidFill>
                  <a:srgbClr val="FFFF00"/>
                </a:solidFill>
              </a:rPr>
              <a:t>Bài </a:t>
            </a:r>
            <a:r>
              <a:rPr lang="en-US" sz="2800" smtClean="0">
                <a:solidFill>
                  <a:srgbClr val="FFFF00"/>
                </a:solidFill>
              </a:rPr>
              <a:t>trích </a:t>
            </a:r>
            <a:r>
              <a:rPr lang="en-US" sz="2800" smtClean="0">
                <a:solidFill>
                  <a:srgbClr val="FFFF00"/>
                </a:solidFill>
              </a:rPr>
              <a:t>thư thứ nhất của thánh Phêrô tông đồ</a:t>
            </a:r>
            <a:endParaRPr lang="vi-VN" sz="2800">
              <a:solidFill>
                <a:srgbClr val="FFFF00"/>
              </a:solidFill>
            </a:endParaRPr>
          </a:p>
        </p:txBody>
      </p:sp>
    </p:spTree>
    <p:extLst>
      <p:ext uri="{BB962C8B-B14F-4D97-AF65-F5344CB8AC3E}">
        <p14:creationId xmlns:p14="http://schemas.microsoft.com/office/powerpoint/2010/main" val="3802259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1" u="sng" smtClean="0">
                <a:solidFill>
                  <a:srgbClr val="C00000"/>
                </a:solidFill>
                <a:effectLst>
                  <a:outerShdw blurRad="38100" dist="38100" dir="2700000" algn="tl">
                    <a:srgbClr val="000000">
                      <a:alpha val="43137"/>
                    </a:srgbClr>
                  </a:outerShdw>
                </a:effectLst>
                <a:latin typeface="+mj-lt"/>
              </a:rPr>
              <a:t>Alleluia-alleluia:</a:t>
            </a:r>
            <a:r>
              <a:rPr lang="en-US" sz="6000" b="1" smtClean="0">
                <a:solidFill>
                  <a:srgbClr val="003366"/>
                </a:solidFill>
                <a:effectLst>
                  <a:outerShdw blurRad="38100" dist="38100" dir="2700000" algn="tl">
                    <a:srgbClr val="000000">
                      <a:alpha val="43137"/>
                    </a:srgbClr>
                  </a:outerShdw>
                </a:effectLst>
                <a:latin typeface="+mj-lt"/>
              </a:rPr>
              <a:t> Ông Gioan đến làm chứng cho ánh sáng, Để chuẩn bị lòng dân sẵn sàng đón Chúa. </a:t>
            </a:r>
            <a:r>
              <a:rPr lang="en-US" sz="6000" b="1" u="sng" smtClean="0">
                <a:solidFill>
                  <a:srgbClr val="C00000"/>
                </a:solidFill>
                <a:effectLst>
                  <a:outerShdw blurRad="38100" dist="38100" dir="2700000" algn="tl">
                    <a:srgbClr val="000000">
                      <a:alpha val="43137"/>
                    </a:srgbClr>
                  </a:outerShdw>
                </a:effectLst>
                <a:latin typeface="+mj-lt"/>
              </a:rPr>
              <a:t>Alleluia.</a:t>
            </a:r>
            <a:endParaRPr lang="en-US" sz="6000" b="1" u="sng">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36528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66276779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6258245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15955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4459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5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600" b="1" smtClean="0">
                <a:solidFill>
                  <a:srgbClr val="003366"/>
                </a:solidFill>
                <a:effectLst>
                  <a:outerShdw blurRad="38100" dist="38100" dir="2700000" algn="tl">
                    <a:srgbClr val="000000">
                      <a:alpha val="43137"/>
                    </a:srgbClr>
                  </a:outerShdw>
                </a:effectLst>
                <a:latin typeface="+mj-lt"/>
              </a:rPr>
              <a:t>THÁNH LỄ CHÍNH NGÀY</a:t>
            </a:r>
            <a:endParaRPr lang="en-US" sz="6600" b="1">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777481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918200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4675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38006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70977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53961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406693174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054774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352523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12268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11975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790950"/>
            <a:ext cx="7427033" cy="1077218"/>
          </a:xfrm>
          <a:prstGeom prst="rect">
            <a:avLst/>
          </a:prstGeom>
        </p:spPr>
        <p:txBody>
          <a:bodyPr wrap="none">
            <a:spAutoFit/>
          </a:bodyPr>
          <a:lstStyle/>
          <a:p>
            <a:r>
              <a:rPr lang="en-US" sz="3200" b="1" smtClean="0">
                <a:solidFill>
                  <a:srgbClr val="FFFF00"/>
                </a:solidFill>
              </a:rPr>
              <a:t>Thánh </a:t>
            </a:r>
            <a:r>
              <a:rPr lang="en-US" sz="3200" b="1" smtClean="0">
                <a:solidFill>
                  <a:srgbClr val="FFFF00"/>
                </a:solidFill>
              </a:rPr>
              <a:t>vịnh </a:t>
            </a:r>
            <a:r>
              <a:rPr lang="en-US" sz="3200" b="1" smtClean="0">
                <a:solidFill>
                  <a:srgbClr val="FFFF00"/>
                </a:solidFill>
              </a:rPr>
              <a:t>138</a:t>
            </a:r>
            <a:endParaRPr lang="en-US" sz="3200" b="1" smtClean="0">
              <a:solidFill>
                <a:srgbClr val="FFFF00"/>
              </a:solidFill>
            </a:endParaRPr>
          </a:p>
          <a:p>
            <a:r>
              <a:rPr lang="vi-VN" sz="3200">
                <a:solidFill>
                  <a:srgbClr val="FFFF00"/>
                </a:solidFill>
              </a:rPr>
              <a:t>Tạ ơn Chúa đã dựng nên con cách lạ lùng,</a:t>
            </a:r>
          </a:p>
        </p:txBody>
      </p:sp>
      <p:sp>
        <p:nvSpPr>
          <p:cNvPr id="5" name="Rectangle 4"/>
          <p:cNvSpPr/>
          <p:nvPr/>
        </p:nvSpPr>
        <p:spPr>
          <a:xfrm>
            <a:off x="152400" y="285751"/>
            <a:ext cx="7543800" cy="954107"/>
          </a:xfrm>
          <a:prstGeom prst="rect">
            <a:avLst/>
          </a:prstGeom>
        </p:spPr>
        <p:txBody>
          <a:bodyPr wrap="square">
            <a:spAutoFit/>
          </a:bodyPr>
          <a:lstStyle/>
          <a:p>
            <a:r>
              <a:rPr lang="en-US" sz="2800" smtClean="0">
                <a:solidFill>
                  <a:srgbClr val="FFFF00"/>
                </a:solidFill>
              </a:rPr>
              <a:t>Bài </a:t>
            </a:r>
            <a:r>
              <a:rPr lang="en-US" sz="2800" smtClean="0">
                <a:solidFill>
                  <a:srgbClr val="FFFF00"/>
                </a:solidFill>
              </a:rPr>
              <a:t>đoc 1</a:t>
            </a:r>
          </a:p>
          <a:p>
            <a:r>
              <a:rPr lang="en-US" sz="2800" smtClean="0">
                <a:solidFill>
                  <a:srgbClr val="FFFF00"/>
                </a:solidFill>
              </a:rPr>
              <a:t>Bài trích sách ngôn sứ Isaia</a:t>
            </a:r>
            <a:endParaRPr lang="vi-VN" sz="2800">
              <a:solidFill>
                <a:srgbClr val="FFFF00"/>
              </a:solidFill>
            </a:endParaRPr>
          </a:p>
        </p:txBody>
      </p:sp>
    </p:spTree>
    <p:extLst>
      <p:ext uri="{BB962C8B-B14F-4D97-AF65-F5344CB8AC3E}">
        <p14:creationId xmlns:p14="http://schemas.microsoft.com/office/powerpoint/2010/main" val="4177097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1" u="sng" smtClean="0">
                <a:solidFill>
                  <a:srgbClr val="C00000"/>
                </a:solidFill>
                <a:effectLst>
                  <a:outerShdw blurRad="38100" dist="38100" dir="2700000" algn="tl">
                    <a:srgbClr val="000000">
                      <a:alpha val="43137"/>
                    </a:srgbClr>
                  </a:outerShdw>
                </a:effectLst>
                <a:latin typeface="+mj-lt"/>
              </a:rPr>
              <a:t>Đáp ca:</a:t>
            </a:r>
            <a:r>
              <a:rPr lang="en-US" sz="7200" b="1" smtClean="0">
                <a:solidFill>
                  <a:srgbClr val="003366"/>
                </a:solidFill>
                <a:effectLst>
                  <a:outerShdw blurRad="38100" dist="38100" dir="2700000" algn="tl">
                    <a:srgbClr val="000000">
                      <a:alpha val="43137"/>
                    </a:srgbClr>
                  </a:outerShdw>
                </a:effectLst>
                <a:latin typeface="+mj-lt"/>
              </a:rPr>
              <a:t> Tạ ơn Chúa đã dựng nên con cách lạ lùng,</a:t>
            </a:r>
            <a:endParaRPr lang="en-US" sz="7200" b="1">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381058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28600" y="3943350"/>
            <a:ext cx="5360763" cy="1077218"/>
          </a:xfrm>
          <a:prstGeom prst="rect">
            <a:avLst/>
          </a:prstGeom>
        </p:spPr>
        <p:txBody>
          <a:bodyPr wrap="none">
            <a:spAutoFit/>
          </a:bodyPr>
          <a:lstStyle/>
          <a:p>
            <a:r>
              <a:rPr lang="en-US" sz="3200" b="1" smtClean="0">
                <a:solidFill>
                  <a:srgbClr val="FFFF00"/>
                </a:solidFill>
              </a:rPr>
              <a:t>Ông Gioan rao giảng</a:t>
            </a:r>
          </a:p>
          <a:p>
            <a:r>
              <a:rPr lang="en-US" sz="3200" b="1" smtClean="0">
                <a:solidFill>
                  <a:srgbClr val="FFFF00"/>
                </a:solidFill>
              </a:rPr>
              <a:t>để dọn đường cho Đức Giêsu </a:t>
            </a:r>
            <a:endParaRPr lang="vi-VN" sz="3200">
              <a:solidFill>
                <a:srgbClr val="FFFF00"/>
              </a:solidFill>
            </a:endParaRPr>
          </a:p>
        </p:txBody>
      </p:sp>
      <p:sp>
        <p:nvSpPr>
          <p:cNvPr id="5" name="Rectangle 4"/>
          <p:cNvSpPr/>
          <p:nvPr/>
        </p:nvSpPr>
        <p:spPr>
          <a:xfrm>
            <a:off x="152400" y="285751"/>
            <a:ext cx="7543800" cy="954107"/>
          </a:xfrm>
          <a:prstGeom prst="rect">
            <a:avLst/>
          </a:prstGeom>
        </p:spPr>
        <p:txBody>
          <a:bodyPr wrap="square">
            <a:spAutoFit/>
          </a:bodyPr>
          <a:lstStyle/>
          <a:p>
            <a:r>
              <a:rPr lang="en-US" sz="2800" smtClean="0">
                <a:solidFill>
                  <a:srgbClr val="FFFF00"/>
                </a:solidFill>
              </a:rPr>
              <a:t>Bài </a:t>
            </a:r>
            <a:r>
              <a:rPr lang="en-US" sz="2800" smtClean="0">
                <a:solidFill>
                  <a:srgbClr val="FFFF00"/>
                </a:solidFill>
              </a:rPr>
              <a:t>đoc </a:t>
            </a:r>
            <a:r>
              <a:rPr lang="en-US" sz="2800">
                <a:solidFill>
                  <a:srgbClr val="FFFF00"/>
                </a:solidFill>
              </a:rPr>
              <a:t>2</a:t>
            </a:r>
            <a:endParaRPr lang="en-US" sz="2800" smtClean="0">
              <a:solidFill>
                <a:srgbClr val="FFFF00"/>
              </a:solidFill>
            </a:endParaRPr>
          </a:p>
          <a:p>
            <a:r>
              <a:rPr lang="en-US" sz="2800" smtClean="0">
                <a:solidFill>
                  <a:srgbClr val="FFFF00"/>
                </a:solidFill>
              </a:rPr>
              <a:t>Bài trích sách ngôn sứ Isaia</a:t>
            </a:r>
            <a:endParaRPr lang="vi-VN" sz="2800">
              <a:solidFill>
                <a:srgbClr val="FFFF00"/>
              </a:solidFill>
            </a:endParaRPr>
          </a:p>
        </p:txBody>
      </p:sp>
    </p:spTree>
    <p:extLst>
      <p:ext uri="{BB962C8B-B14F-4D97-AF65-F5344CB8AC3E}">
        <p14:creationId xmlns:p14="http://schemas.microsoft.com/office/powerpoint/2010/main" val="37878955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6000" b="1" u="sng" smtClean="0">
                <a:solidFill>
                  <a:srgbClr val="C00000"/>
                </a:solidFill>
                <a:effectLst>
                  <a:outerShdw blurRad="38100" dist="38100" dir="2700000" algn="tl">
                    <a:srgbClr val="000000">
                      <a:alpha val="43137"/>
                    </a:srgbClr>
                  </a:outerShdw>
                </a:effectLst>
                <a:latin typeface="+mj-lt"/>
              </a:rPr>
              <a:t>Alleluia-alleluia:</a:t>
            </a:r>
            <a:r>
              <a:rPr lang="en-US" sz="6000" b="1" smtClean="0">
                <a:solidFill>
                  <a:srgbClr val="003366"/>
                </a:solidFill>
                <a:effectLst>
                  <a:outerShdw blurRad="38100" dist="38100" dir="2700000" algn="tl">
                    <a:srgbClr val="000000">
                      <a:alpha val="43137"/>
                    </a:srgbClr>
                  </a:outerShdw>
                </a:effectLst>
                <a:latin typeface="+mj-lt"/>
              </a:rPr>
              <a:t> Hài nhi hỡi, con sẽ mang tước hiệu là ngôn sứ của Đấng Tối Cao; con sẽ đi trước Chúa, mở lối cho Người, </a:t>
            </a:r>
            <a:r>
              <a:rPr lang="en-US" sz="6000" b="1" u="sng" smtClean="0">
                <a:solidFill>
                  <a:srgbClr val="C00000"/>
                </a:solidFill>
                <a:effectLst>
                  <a:outerShdw blurRad="38100" dist="38100" dir="2700000" algn="tl">
                    <a:srgbClr val="000000">
                      <a:alpha val="43137"/>
                    </a:srgbClr>
                  </a:outerShdw>
                </a:effectLst>
                <a:latin typeface="+mj-lt"/>
              </a:rPr>
              <a:t>Alleluia.</a:t>
            </a:r>
            <a:endParaRPr lang="en-US" sz="6000" b="1" u="sng">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183360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41764230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580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63695433"/>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5809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3231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BẢY</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I</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029376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486150"/>
            <a:ext cx="7278339" cy="1077218"/>
          </a:xfrm>
          <a:prstGeom prst="rect">
            <a:avLst/>
          </a:prstGeom>
        </p:spPr>
        <p:txBody>
          <a:bodyPr wrap="none">
            <a:spAutoFit/>
          </a:bodyPr>
          <a:lstStyle/>
          <a:p>
            <a:r>
              <a:rPr lang="en-US" sz="3200" smtClean="0">
                <a:solidFill>
                  <a:srgbClr val="FFFF00"/>
                </a:solidFill>
              </a:rPr>
              <a:t>Thánh vịnh 33</a:t>
            </a:r>
          </a:p>
          <a:p>
            <a:r>
              <a:rPr lang="vi-VN" sz="3200">
                <a:solidFill>
                  <a:srgbClr val="FFFF00"/>
                </a:solidFill>
              </a:rPr>
              <a:t>Hãy nghiệm xem Chúa tốt lành biết mấy.</a:t>
            </a:r>
          </a:p>
        </p:txBody>
      </p:sp>
      <p:sp>
        <p:nvSpPr>
          <p:cNvPr id="5" name="Rectangle 4"/>
          <p:cNvSpPr/>
          <p:nvPr/>
        </p:nvSpPr>
        <p:spPr>
          <a:xfrm>
            <a:off x="152400" y="285751"/>
            <a:ext cx="7543800" cy="990600"/>
          </a:xfrm>
          <a:prstGeom prst="rect">
            <a:avLst/>
          </a:prstGeom>
        </p:spPr>
        <p:txBody>
          <a:bodyPr wrap="square">
            <a:spAutoFit/>
          </a:bodyPr>
          <a:lstStyle/>
          <a:p>
            <a:r>
              <a:rPr lang="en-US" sz="2800" smtClean="0">
                <a:solidFill>
                  <a:srgbClr val="FFFF00"/>
                </a:solidFill>
              </a:rPr>
              <a:t>Bài trích thư thứ hai của thánh Phaôlô tông đồ gửi tín hữu Côrintô</a:t>
            </a:r>
            <a:endParaRPr lang="vi-VN" sz="2800">
              <a:solidFill>
                <a:srgbClr val="FFFF00"/>
              </a:solidFill>
            </a:endParaRPr>
          </a:p>
        </p:txBody>
      </p:sp>
    </p:spTree>
    <p:extLst>
      <p:ext uri="{BB962C8B-B14F-4D97-AF65-F5344CB8AC3E}">
        <p14:creationId xmlns:p14="http://schemas.microsoft.com/office/powerpoint/2010/main" val="4177097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1">
                <a:solidFill>
                  <a:schemeClr val="bg1"/>
                </a:solidFill>
                <a:effectLst>
                  <a:outerShdw blurRad="38100" dist="38100" dir="2700000" algn="tl">
                    <a:srgbClr val="000000">
                      <a:alpha val="43137"/>
                    </a:srgbClr>
                  </a:outerShdw>
                </a:effectLst>
                <a:latin typeface="+mj-lt"/>
                <a:cs typeface="Times New Roman" pitchFamily="18" charset="0"/>
              </a:rPr>
              <a:t>Hãy nghiệm xem Chúa tốt lành biết mấy.</a:t>
            </a:r>
          </a:p>
        </p:txBody>
      </p:sp>
      <p:sp>
        <p:nvSpPr>
          <p:cNvPr id="2" name="TextBox 1"/>
          <p:cNvSpPr txBox="1"/>
          <p:nvPr/>
        </p:nvSpPr>
        <p:spPr>
          <a:xfrm>
            <a:off x="0" y="26670"/>
            <a:ext cx="2048959"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cs typeface="Times New Roman" pitchFamily="18" charset="0"/>
              </a:rPr>
              <a:t>Đức Giê-su Ki-tô vốn giàu sang phú quý, nhưng đã trở nên khó nghèo, để lấy cái nghèo của mình mà làm cho anh em trở nên giàu có.</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3191899"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Alleluia-Alleluia:</a:t>
            </a:r>
          </a:p>
        </p:txBody>
      </p:sp>
      <p:sp>
        <p:nvSpPr>
          <p:cNvPr id="4" name="Rectangle 3"/>
          <p:cNvSpPr/>
          <p:nvPr/>
        </p:nvSpPr>
        <p:spPr>
          <a:xfrm>
            <a:off x="6477000" y="4501733"/>
            <a:ext cx="18774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8529918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005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630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1166</Words>
  <Application>Microsoft Office PowerPoint</Application>
  <PresentationFormat>On-screen Show (16:9)</PresentationFormat>
  <Paragraphs>163</Paragraphs>
  <Slides>100</Slides>
  <Notes>0</Notes>
  <HiddenSlides>0</HiddenSlides>
  <MMClips>0</MMClips>
  <ScaleCrop>false</ScaleCrop>
  <HeadingPairs>
    <vt:vector size="4" baseType="variant">
      <vt:variant>
        <vt:lpstr>Theme</vt:lpstr>
      </vt:variant>
      <vt:variant>
        <vt:i4>33</vt:i4>
      </vt:variant>
      <vt:variant>
        <vt:lpstr>Slide Titles</vt:lpstr>
      </vt:variant>
      <vt:variant>
        <vt:i4>100</vt:i4>
      </vt:variant>
    </vt:vector>
  </HeadingPairs>
  <TitlesOfParts>
    <vt:vector size="13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36_Default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NGÀY 24-06 SINH NHẬT THÁNH GIOAN TẨY GIẢ THÁNH LỄ VỌNG</vt:lpstr>
      <vt:lpstr>PowerPoint Presentation</vt:lpstr>
      <vt:lpstr> </vt:lpstr>
      <vt:lpstr> </vt:lpstr>
      <vt:lpstr> </vt:lpstr>
      <vt:lpstr> </vt:lpstr>
      <vt:lpstr> </vt:lpstr>
      <vt:lpstr> </vt:lpstr>
      <vt:lpstr> </vt:lpstr>
      <vt:lpstr> </vt:lpstr>
      <vt:lpstr>PowerPoint Presentation</vt:lpstr>
      <vt:lpstr>Đáp ca: Chúa đã kéo con ra khỏi lòng mẹ.</vt:lpstr>
      <vt:lpstr>PowerPoint Presentation</vt:lpstr>
      <vt:lpstr>Alleluia-alleluia: Ông Gioan đến làm chứng cho ánh sáng, Để chuẩn bị lòng dân sẵn sàng đón Chúa. Alleluia.</vt:lpstr>
      <vt:lpstr>PowerPoint Presentation</vt:lpstr>
      <vt:lpstr>PowerPoint Presentation</vt:lpstr>
      <vt:lpstr>PowerPoint Presentation</vt:lpstr>
      <vt:lpstr>PowerPoint Presentation</vt:lpstr>
      <vt:lpstr>THÁNH LỄ CHÍNH NGÀY</vt:lpstr>
      <vt:lpstr>PowerPoint Presentation</vt:lpstr>
      <vt:lpstr> </vt:lpstr>
      <vt:lpstr> </vt:lpstr>
      <vt:lpstr> </vt:lpstr>
      <vt:lpstr> </vt:lpstr>
      <vt:lpstr> </vt:lpstr>
      <vt:lpstr> </vt:lpstr>
      <vt:lpstr> </vt:lpstr>
      <vt:lpstr> </vt:lpstr>
      <vt:lpstr>PowerPoint Presentation</vt:lpstr>
      <vt:lpstr>Đáp ca: Tạ ơn Chúa đã dựng nên con cách lạ lùng,</vt:lpstr>
      <vt:lpstr>PowerPoint Presentation</vt:lpstr>
      <vt:lpstr>Alleluia-alleluia: Hài nhi hỡi, con sẽ mang tước hiệu là ngôn sứ của Đấng Tối Cao; con sẽ đi trước Chúa, mở lối cho Người,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41</cp:revision>
  <dcterms:created xsi:type="dcterms:W3CDTF">2022-10-30T00:36:35Z</dcterms:created>
  <dcterms:modified xsi:type="dcterms:W3CDTF">2023-05-22T09:15:45Z</dcterms:modified>
</cp:coreProperties>
</file>