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 id="2147483792" r:id="rId11"/>
    <p:sldMasterId id="2147483804" r:id="rId12"/>
    <p:sldMasterId id="2147483816"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36" r:id="rId22"/>
    <p:sldMasterId id="2147483948" r:id="rId23"/>
    <p:sldMasterId id="2147483960" r:id="rId24"/>
    <p:sldMasterId id="2147483972" r:id="rId25"/>
    <p:sldMasterId id="2147483984" r:id="rId26"/>
    <p:sldMasterId id="2147483996" r:id="rId27"/>
    <p:sldMasterId id="2147484008" r:id="rId28"/>
    <p:sldMasterId id="2147484020" r:id="rId29"/>
    <p:sldMasterId id="2147484032" r:id="rId30"/>
    <p:sldMasterId id="2147484044" r:id="rId31"/>
    <p:sldMasterId id="2147484056" r:id="rId32"/>
    <p:sldMasterId id="2147484068" r:id="rId33"/>
    <p:sldMasterId id="2147484080" r:id="rId34"/>
  </p:sldMasterIdLst>
  <p:sldIdLst>
    <p:sldId id="261" r:id="rId35"/>
    <p:sldId id="318" r:id="rId36"/>
    <p:sldId id="319" r:id="rId37"/>
    <p:sldId id="320" r:id="rId38"/>
    <p:sldId id="321" r:id="rId39"/>
    <p:sldId id="322" r:id="rId40"/>
    <p:sldId id="323" r:id="rId41"/>
    <p:sldId id="324" r:id="rId42"/>
    <p:sldId id="325" r:id="rId43"/>
    <p:sldId id="266" r:id="rId44"/>
    <p:sldId id="256" r:id="rId45"/>
    <p:sldId id="340" r:id="rId46"/>
    <p:sldId id="341" r:id="rId47"/>
    <p:sldId id="369" r:id="rId48"/>
    <p:sldId id="257" r:id="rId49"/>
    <p:sldId id="258" r:id="rId50"/>
    <p:sldId id="342" r:id="rId51"/>
    <p:sldId id="360" r:id="rId52"/>
    <p:sldId id="361" r:id="rId53"/>
    <p:sldId id="362" r:id="rId54"/>
    <p:sldId id="343" r:id="rId55"/>
    <p:sldId id="259" r:id="rId56"/>
    <p:sldId id="309" r:id="rId57"/>
    <p:sldId id="310" r:id="rId58"/>
    <p:sldId id="374" r:id="rId59"/>
    <p:sldId id="311" r:id="rId60"/>
    <p:sldId id="377" r:id="rId61"/>
    <p:sldId id="312" r:id="rId62"/>
    <p:sldId id="339" r:id="rId63"/>
    <p:sldId id="317" r:id="rId64"/>
    <p:sldId id="313" r:id="rId65"/>
    <p:sldId id="337" r:id="rId66"/>
    <p:sldId id="375" r:id="rId67"/>
    <p:sldId id="314" r:id="rId68"/>
    <p:sldId id="376" r:id="rId69"/>
    <p:sldId id="315" r:id="rId70"/>
    <p:sldId id="338" r:id="rId71"/>
    <p:sldId id="316" r:id="rId72"/>
    <p:sldId id="267" r:id="rId73"/>
    <p:sldId id="335" r:id="rId74"/>
    <p:sldId id="378" r:id="rId75"/>
    <p:sldId id="308" r:id="rId76"/>
    <p:sldId id="271" r:id="rId77"/>
    <p:sldId id="336" r:id="rId78"/>
    <p:sldId id="357" r:id="rId79"/>
    <p:sldId id="358" r:id="rId80"/>
    <p:sldId id="359" r:id="rId81"/>
    <p:sldId id="370" r:id="rId82"/>
    <p:sldId id="298" r:id="rId83"/>
    <p:sldId id="289" r:id="rId84"/>
    <p:sldId id="333" r:id="rId85"/>
    <p:sldId id="380" r:id="rId86"/>
    <p:sldId id="294" r:id="rId87"/>
    <p:sldId id="291" r:id="rId88"/>
    <p:sldId id="334" r:id="rId89"/>
    <p:sldId id="354" r:id="rId90"/>
    <p:sldId id="355" r:id="rId91"/>
    <p:sldId id="356" r:id="rId92"/>
    <p:sldId id="371" r:id="rId93"/>
    <p:sldId id="292" r:id="rId94"/>
    <p:sldId id="276" r:id="rId95"/>
    <p:sldId id="331" r:id="rId96"/>
    <p:sldId id="379" r:id="rId97"/>
    <p:sldId id="288" r:id="rId98"/>
    <p:sldId id="278" r:id="rId99"/>
    <p:sldId id="332" r:id="rId100"/>
    <p:sldId id="351" r:id="rId101"/>
    <p:sldId id="352" r:id="rId102"/>
    <p:sldId id="353" r:id="rId103"/>
    <p:sldId id="372" r:id="rId104"/>
    <p:sldId id="279" r:id="rId105"/>
    <p:sldId id="280" r:id="rId106"/>
    <p:sldId id="328" r:id="rId107"/>
    <p:sldId id="381" r:id="rId108"/>
    <p:sldId id="281" r:id="rId109"/>
    <p:sldId id="282" r:id="rId110"/>
    <p:sldId id="330" r:id="rId111"/>
    <p:sldId id="348" r:id="rId112"/>
    <p:sldId id="349" r:id="rId113"/>
    <p:sldId id="350" r:id="rId114"/>
    <p:sldId id="373" r:id="rId115"/>
    <p:sldId id="283" r:id="rId116"/>
    <p:sldId id="284" r:id="rId117"/>
    <p:sldId id="329" r:id="rId118"/>
    <p:sldId id="382" r:id="rId119"/>
    <p:sldId id="285" r:id="rId120"/>
    <p:sldId id="286" r:id="rId121"/>
    <p:sldId id="327" r:id="rId122"/>
    <p:sldId id="344" r:id="rId123"/>
    <p:sldId id="345" r:id="rId124"/>
    <p:sldId id="346" r:id="rId125"/>
    <p:sldId id="347" r:id="rId126"/>
    <p:sldId id="287" r:id="rId1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78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3.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12" Type="http://schemas.openxmlformats.org/officeDocument/2006/relationships/slide" Target="slides/slide78.xml"/><Relationship Id="rId16" Type="http://schemas.openxmlformats.org/officeDocument/2006/relationships/slideMaster" Target="slideMasters/slideMaster16.xml"/><Relationship Id="rId107" Type="http://schemas.openxmlformats.org/officeDocument/2006/relationships/slide" Target="slides/slide7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123" Type="http://schemas.openxmlformats.org/officeDocument/2006/relationships/slide" Target="slides/slide89.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113" Type="http://schemas.openxmlformats.org/officeDocument/2006/relationships/slide" Target="slides/slide79.xml"/><Relationship Id="rId118" Type="http://schemas.openxmlformats.org/officeDocument/2006/relationships/slide" Target="slides/slide84.xml"/><Relationship Id="rId126" Type="http://schemas.openxmlformats.org/officeDocument/2006/relationships/slide" Target="slides/slide92.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slide" Target="slides/slide59.xml"/><Relationship Id="rId98" Type="http://schemas.openxmlformats.org/officeDocument/2006/relationships/slide" Target="slides/slide64.xml"/><Relationship Id="rId121"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slide" Target="slides/slide69.xml"/><Relationship Id="rId108" Type="http://schemas.openxmlformats.org/officeDocument/2006/relationships/slide" Target="slides/slide74.xml"/><Relationship Id="rId116" Type="http://schemas.openxmlformats.org/officeDocument/2006/relationships/slide" Target="slides/slide82.xml"/><Relationship Id="rId124" Type="http://schemas.openxmlformats.org/officeDocument/2006/relationships/slide" Target="slides/slide90.xml"/><Relationship Id="rId129"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11"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14" Type="http://schemas.openxmlformats.org/officeDocument/2006/relationships/slide" Target="slides/slide80.xml"/><Relationship Id="rId119" Type="http://schemas.openxmlformats.org/officeDocument/2006/relationships/slide" Target="slides/slide85.xml"/><Relationship Id="rId127"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122" Type="http://schemas.openxmlformats.org/officeDocument/2006/relationships/slide" Target="slides/slide88.xml"/><Relationship Id="rId13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slide" Target="slides/slide7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120" Type="http://schemas.openxmlformats.org/officeDocument/2006/relationships/slide" Target="slides/slide86.xml"/><Relationship Id="rId125"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110" Type="http://schemas.openxmlformats.org/officeDocument/2006/relationships/slide" Target="slides/slide76.xml"/><Relationship Id="rId115" Type="http://schemas.openxmlformats.org/officeDocument/2006/relationships/slide" Target="slides/slide81.xml"/><Relationship Id="rId131" Type="http://schemas.openxmlformats.org/officeDocument/2006/relationships/tableStyles" Target="tableStyles.xml"/><Relationship Id="rId61" Type="http://schemas.openxmlformats.org/officeDocument/2006/relationships/slide" Target="slides/slide27.xml"/><Relationship Id="rId82"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9089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9017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709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7577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6441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3535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1045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049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7964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3301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9377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273486"/>
      </p:ext>
    </p:extLst>
  </p:cSld>
  <p:clrMapOvr>
    <a:masterClrMapping/>
  </p:clrMapOvr>
  <p:transition spd="slow" advClick="0"/>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853725"/>
      </p:ext>
    </p:extLst>
  </p:cSld>
  <p:clrMapOvr>
    <a:masterClrMapping/>
  </p:clrMapOvr>
  <p:transition spd="slow" advClick="0"/>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874919"/>
      </p:ext>
    </p:extLst>
  </p:cSld>
  <p:clrMapOvr>
    <a:masterClrMapping/>
  </p:clrMapOvr>
  <p:transition spd="slow" advClick="0"/>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31709"/>
      </p:ext>
    </p:extLst>
  </p:cSld>
  <p:clrMapOvr>
    <a:masterClrMapping/>
  </p:clrMapOvr>
  <p:transition spd="slow" advClick="0"/>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52650"/>
      </p:ext>
    </p:extLst>
  </p:cSld>
  <p:clrMapOvr>
    <a:masterClrMapping/>
  </p:clrMapOvr>
  <p:transition spd="slow" advClick="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676733"/>
      </p:ext>
    </p:extLst>
  </p:cSld>
  <p:clrMapOvr>
    <a:masterClrMapping/>
  </p:clrMapOvr>
  <p:transition spd="slow" advClick="0"/>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551010"/>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615044"/>
      </p:ext>
    </p:extLst>
  </p:cSld>
  <p:clrMapOvr>
    <a:masterClrMapping/>
  </p:clrMapOvr>
  <p:transition spd="slow" advClick="0"/>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147687"/>
      </p:ext>
    </p:extLst>
  </p:cSld>
  <p:clrMapOvr>
    <a:masterClrMapping/>
  </p:clrMapOvr>
  <p:transition spd="slow" advClick="0"/>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416833"/>
      </p:ext>
    </p:extLst>
  </p:cSld>
  <p:clrMapOvr>
    <a:masterClrMapping/>
  </p:clrMapOvr>
  <p:transition spd="slow" advClick="0"/>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785528"/>
      </p:ext>
    </p:extLst>
  </p:cSld>
  <p:clrMapOvr>
    <a:masterClrMapping/>
  </p:clrMapOvr>
  <p:transition spd="slow" advClick="0"/>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87795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8403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9223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4221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7740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808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995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6388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1648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5902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2748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4436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7891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6030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3012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383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9855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348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3852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1351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9879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5024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69460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757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6079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589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6310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5872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4357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582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0936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1868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045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93522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0468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7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9946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923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1113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4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987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6835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7408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46075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17123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3424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6727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0705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5145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7572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3266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2072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3256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6812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0503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4421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24572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3525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2169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168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9490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2197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80705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2596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39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44178"/>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674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84802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8528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88800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77149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6255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305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72389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85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3592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814511"/>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052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3323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338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2433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2222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2024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744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905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6540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889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436754"/>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965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5220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53783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185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5522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56701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336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5845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77782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910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7945"/>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272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435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941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349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1776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717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334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353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680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1136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7945"/>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2720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435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941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349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17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7177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3346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353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6805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1136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7945"/>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272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435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941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34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177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71777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334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3538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6805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113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794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2720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435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9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3497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1776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7177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3346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3538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6805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1136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794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2720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43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941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3497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1776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71777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3346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353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6805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1136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9718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01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347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5311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6250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42098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10756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77120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44432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9650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86316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3748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54832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62826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41792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9425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9707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58677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1491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74199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58171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983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79052"/>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98946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6036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86727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16490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09711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81532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86909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0580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926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73259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33806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93065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7312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270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78477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80182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9033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688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24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02413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898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827000"/>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8995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8061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86212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2007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19692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0352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404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91861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33154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6923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13863"/>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14978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6172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06784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8303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16293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37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85819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30678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17521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56607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23993"/>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6995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06945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0962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2345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43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7304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860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2248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59074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464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4574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1973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52599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89131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23823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8170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5936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42056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82962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98651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0442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305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3054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3054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3054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3054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25773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1656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2750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82984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73382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96922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990094"/>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9.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8.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6.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76.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6.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7.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5.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5.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5.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6.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4.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4.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4.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5.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3.xml"/></Relationships>
</file>

<file path=ppt/slides/_rels/slide7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3.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4.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9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ĐÁP CA </a:t>
            </a:r>
          </a:p>
          <a:p>
            <a:r>
              <a:rPr lang="en-US" sz="4400" b="0" smtClean="0">
                <a:solidFill>
                  <a:srgbClr val="FFFF00"/>
                </a:solidFill>
                <a:effectLst/>
                <a:latin typeface="+mj-lt"/>
                <a:cs typeface="Times New Roman" pitchFamily="18" charset="0"/>
              </a:rPr>
              <a:t>SAU CHÚA NHẬT XIX</a:t>
            </a:r>
          </a:p>
          <a:p>
            <a:r>
              <a:rPr lang="en-US" sz="4400" b="0" smtClean="0">
                <a:solidFill>
                  <a:srgbClr val="FFFF00"/>
                </a:solidFill>
                <a:effectLst/>
                <a:latin typeface="+mj-lt"/>
                <a:cs typeface="Times New Roman" pitchFamily="18" charset="0"/>
              </a:rPr>
              <a:t>THƯỜNG NIÊN</a:t>
            </a:r>
            <a:endParaRPr lang="en-US" sz="4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HAI</a:t>
            </a:r>
          </a:p>
          <a:p>
            <a:r>
              <a:rPr lang="vi-VN" sz="4400" b="0">
                <a:solidFill>
                  <a:srgbClr val="FFFF00"/>
                </a:solidFill>
                <a:effectLst/>
                <a:latin typeface="+mj-lt"/>
                <a:cs typeface="Times New Roman" pitchFamily="18" charset="0"/>
              </a:rPr>
              <a:t>SAU CHÚA NHẬT </a:t>
            </a:r>
            <a:r>
              <a:rPr lang="en-US" sz="4400" b="0" smtClean="0">
                <a:solidFill>
                  <a:srgbClr val="FFFF00"/>
                </a:solidFill>
                <a:effectLst/>
                <a:latin typeface="+mj-lt"/>
                <a:cs typeface="Times New Roman" pitchFamily="18" charset="0"/>
              </a:rPr>
              <a:t>XIX</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41099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41099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743200" y="195113"/>
            <a:ext cx="5878789" cy="954107"/>
          </a:xfrm>
          <a:prstGeom prst="rect">
            <a:avLst/>
          </a:prstGeom>
        </p:spPr>
        <p:txBody>
          <a:bodyPr wrap="none">
            <a:spAutoFit/>
          </a:bodyPr>
          <a:lstStyle/>
          <a:p>
            <a:r>
              <a:rPr lang="en-US" sz="2800" smtClean="0">
                <a:solidFill>
                  <a:srgbClr val="FFFF00"/>
                </a:solidFill>
              </a:rPr>
              <a:t>Thán vịnh 147.</a:t>
            </a:r>
            <a:br>
              <a:rPr lang="en-US" sz="2800" smtClean="0">
                <a:solidFill>
                  <a:srgbClr val="FFFF00"/>
                </a:solidFill>
              </a:rPr>
            </a:br>
            <a:r>
              <a:rPr lang="en-US" sz="2800" smtClean="0">
                <a:solidFill>
                  <a:srgbClr val="FFFF00"/>
                </a:solidFill>
              </a:rPr>
              <a:t>Giê-ru-sa-lem </a:t>
            </a:r>
            <a:r>
              <a:rPr lang="en-US" sz="2800">
                <a:solidFill>
                  <a:srgbClr val="FFFF00"/>
                </a:solidFill>
              </a:rPr>
              <a:t>hỡi, nào tôn vinh Chúa.</a:t>
            </a:r>
          </a:p>
        </p:txBody>
      </p:sp>
    </p:spTree>
    <p:extLst>
      <p:ext uri="{BB962C8B-B14F-4D97-AF65-F5344CB8AC3E}">
        <p14:creationId xmlns:p14="http://schemas.microsoft.com/office/powerpoint/2010/main" val="151212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Giê-ru-sa-lem hỡi, nào tôn vinh Chúa.</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0" smtClean="0">
                <a:solidFill>
                  <a:schemeClr val="bg1"/>
                </a:solidFill>
                <a:effectLst/>
                <a:latin typeface="+mj-lt"/>
                <a:cs typeface="Times New Roman" pitchFamily="18" charset="0"/>
              </a:rPr>
              <a:t>T</a:t>
            </a:r>
            <a:r>
              <a:rPr lang="vi-VN" sz="5400" b="0" smtClean="0">
                <a:solidFill>
                  <a:schemeClr val="bg1"/>
                </a:solidFill>
                <a:effectLst/>
                <a:latin typeface="+mj-lt"/>
                <a:cs typeface="Times New Roman" pitchFamily="18" charset="0"/>
              </a:rPr>
              <a:t>hiên </a:t>
            </a:r>
            <a:r>
              <a:rPr lang="vi-VN" sz="5400" b="0">
                <a:solidFill>
                  <a:schemeClr val="bg1"/>
                </a:solidFill>
                <a:effectLst/>
                <a:latin typeface="+mj-lt"/>
                <a:cs typeface="Times New Roman" pitchFamily="18" charset="0"/>
              </a:rPr>
              <a:t>Chúa đã dùng Tin Mừng mà kêu gọi chúng ta, để chúng ta được hưởng vinh quang của Chúa chúng ta là Đức Giê-su Ki-tô.</a:t>
            </a:r>
            <a:endParaRPr lang="en-US" sz="54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96365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0241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755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1194736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304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516942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smtClean="0">
                <a:solidFill>
                  <a:srgbClr val="003366"/>
                </a:solidFill>
                <a:effectLst/>
                <a:latin typeface="+mj-lt"/>
              </a:rPr>
              <a:t>THỨ BA NGÀY 15-08</a:t>
            </a:r>
            <a:br>
              <a:rPr lang="en-US" sz="6000" b="0" smtClean="0">
                <a:solidFill>
                  <a:srgbClr val="003366"/>
                </a:solidFill>
                <a:effectLst/>
                <a:latin typeface="+mj-lt"/>
              </a:rPr>
            </a:br>
            <a:r>
              <a:rPr lang="en-US" sz="4800" b="0" smtClean="0">
                <a:solidFill>
                  <a:srgbClr val="C00000"/>
                </a:solidFill>
                <a:effectLst/>
                <a:latin typeface="+mj-lt"/>
              </a:rPr>
              <a:t>ĐỨC MARIA HỒN XÁC LÊN TRỜI</a:t>
            </a:r>
            <a:r>
              <a:rPr lang="en-US" sz="6000" b="0" smtClean="0">
                <a:solidFill>
                  <a:srgbClr val="003366"/>
                </a:solidFill>
                <a:effectLst/>
                <a:latin typeface="+mj-lt"/>
              </a:rPr>
              <a:t/>
            </a:r>
            <a:br>
              <a:rPr lang="en-US" sz="6000" b="0" smtClean="0">
                <a:solidFill>
                  <a:srgbClr val="003366"/>
                </a:solidFill>
                <a:effectLst/>
                <a:latin typeface="+mj-lt"/>
              </a:rPr>
            </a:br>
            <a:r>
              <a:rPr lang="en-US" sz="6000" b="0" smtClean="0">
                <a:solidFill>
                  <a:srgbClr val="003366"/>
                </a:solidFill>
                <a:effectLst/>
                <a:latin typeface="+mj-lt"/>
              </a:rPr>
              <a:t>THÁNH LỄ VỌNG</a:t>
            </a:r>
            <a:endParaRPr lang="en-US" sz="6000" b="0">
              <a:solidFill>
                <a:srgbClr val="003366"/>
              </a:solidFill>
              <a:effectLst/>
              <a:latin typeface="+mj-lt"/>
            </a:endParaRPr>
          </a:p>
        </p:txBody>
      </p:sp>
    </p:spTree>
    <p:extLst>
      <p:ext uri="{BB962C8B-B14F-4D97-AF65-F5344CB8AC3E}">
        <p14:creationId xmlns:p14="http://schemas.microsoft.com/office/powerpoint/2010/main" val="4070686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50087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743200" y="195113"/>
            <a:ext cx="5567550" cy="1815882"/>
          </a:xfrm>
          <a:prstGeom prst="rect">
            <a:avLst/>
          </a:prstGeom>
        </p:spPr>
        <p:txBody>
          <a:bodyPr wrap="none">
            <a:spAutoFit/>
          </a:bodyPr>
          <a:lstStyle/>
          <a:p>
            <a:r>
              <a:rPr lang="en-US" sz="2800" smtClean="0">
                <a:solidFill>
                  <a:srgbClr val="FFFF00"/>
                </a:solidFill>
              </a:rPr>
              <a:t>Thán </a:t>
            </a:r>
            <a:r>
              <a:rPr lang="en-US" sz="2800" smtClean="0">
                <a:solidFill>
                  <a:srgbClr val="FFFF00"/>
                </a:solidFill>
              </a:rPr>
              <a:t>vịnh </a:t>
            </a:r>
            <a:r>
              <a:rPr lang="en-US" sz="2800" smtClean="0">
                <a:solidFill>
                  <a:srgbClr val="FFFF00"/>
                </a:solidFill>
              </a:rPr>
              <a:t>131.</a:t>
            </a:r>
            <a:r>
              <a:rPr lang="en-US" sz="2800" smtClean="0">
                <a:solidFill>
                  <a:srgbClr val="FFFF00"/>
                </a:solidFill>
              </a:rPr>
              <a:t/>
            </a:r>
            <a:br>
              <a:rPr lang="en-US" sz="2800" smtClean="0">
                <a:solidFill>
                  <a:srgbClr val="FFFF00"/>
                </a:solidFill>
              </a:rPr>
            </a:br>
            <a:r>
              <a:rPr lang="vi-VN" sz="2800">
                <a:solidFill>
                  <a:srgbClr val="FFFF00"/>
                </a:solidFill>
              </a:rPr>
              <a:t>Lạy Chúa, xin đứng dậy</a:t>
            </a:r>
            <a:r>
              <a:rPr lang="vi-VN" sz="2800">
                <a:solidFill>
                  <a:srgbClr val="FFFF00"/>
                </a:solidFill>
              </a:rPr>
              <a:t>, </a:t>
            </a:r>
            <a:r>
              <a:rPr lang="en-US" sz="2800" smtClean="0">
                <a:solidFill>
                  <a:srgbClr val="FFFF00"/>
                </a:solidFill>
              </a:rPr>
              <a:t/>
            </a:r>
            <a:br>
              <a:rPr lang="en-US" sz="2800" smtClean="0">
                <a:solidFill>
                  <a:srgbClr val="FFFF00"/>
                </a:solidFill>
              </a:rPr>
            </a:br>
            <a:r>
              <a:rPr lang="vi-VN" sz="2800" smtClean="0">
                <a:solidFill>
                  <a:srgbClr val="FFFF00"/>
                </a:solidFill>
              </a:rPr>
              <a:t>để </a:t>
            </a:r>
            <a:r>
              <a:rPr lang="vi-VN" sz="2800">
                <a:solidFill>
                  <a:srgbClr val="FFFF00"/>
                </a:solidFill>
              </a:rPr>
              <a:t>cùng với hòm bia oai linh Chúa</a:t>
            </a:r>
            <a:r>
              <a:rPr lang="vi-VN" sz="2800">
                <a:solidFill>
                  <a:srgbClr val="FFFF00"/>
                </a:solidFill>
              </a:rPr>
              <a:t>, </a:t>
            </a:r>
            <a:r>
              <a:rPr lang="en-US" sz="2800" smtClean="0">
                <a:solidFill>
                  <a:srgbClr val="FFFF00"/>
                </a:solidFill>
              </a:rPr>
              <a:t/>
            </a:r>
            <a:br>
              <a:rPr lang="en-US" sz="2800" smtClean="0">
                <a:solidFill>
                  <a:srgbClr val="FFFF00"/>
                </a:solidFill>
              </a:rPr>
            </a:br>
            <a:r>
              <a:rPr lang="vi-VN" sz="2800" smtClean="0">
                <a:solidFill>
                  <a:srgbClr val="FFFF00"/>
                </a:solidFill>
              </a:rPr>
              <a:t>ngự </a:t>
            </a:r>
            <a:r>
              <a:rPr lang="vi-VN" sz="2800">
                <a:solidFill>
                  <a:srgbClr val="FFFF00"/>
                </a:solidFill>
              </a:rPr>
              <a:t>về chốn nghỉ ngơi.</a:t>
            </a:r>
            <a:endParaRPr lang="en-US" sz="2800">
              <a:solidFill>
                <a:srgbClr val="FFFF00"/>
              </a:solidFill>
            </a:endParaRPr>
          </a:p>
        </p:txBody>
      </p:sp>
    </p:spTree>
    <p:extLst>
      <p:ext uri="{BB962C8B-B14F-4D97-AF65-F5344CB8AC3E}">
        <p14:creationId xmlns:p14="http://schemas.microsoft.com/office/powerpoint/2010/main" val="2200189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0" u="sng" smtClean="0">
                <a:solidFill>
                  <a:srgbClr val="C00000"/>
                </a:solidFill>
                <a:effectLst/>
                <a:latin typeface="+mj-lt"/>
              </a:rPr>
              <a:t>Đáp ca:</a:t>
            </a:r>
            <a:r>
              <a:rPr lang="en-US" sz="6000" b="0" smtClean="0">
                <a:solidFill>
                  <a:srgbClr val="003366"/>
                </a:solidFill>
                <a:effectLst/>
                <a:latin typeface="+mj-lt"/>
              </a:rPr>
              <a:t> Lạy Chúa, xin đứng dậy, để cùng với hòm bia oai linh Chúa, ngự về chốn nghỉ ngơi.</a:t>
            </a:r>
            <a:endParaRPr lang="en-US" sz="6000" b="0">
              <a:solidFill>
                <a:srgbClr val="003366"/>
              </a:solidFill>
              <a:effectLst/>
              <a:latin typeface="+mj-lt"/>
            </a:endParaRPr>
          </a:p>
        </p:txBody>
      </p:sp>
    </p:spTree>
    <p:extLst>
      <p:ext uri="{BB962C8B-B14F-4D97-AF65-F5344CB8AC3E}">
        <p14:creationId xmlns:p14="http://schemas.microsoft.com/office/powerpoint/2010/main" val="583824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743200" y="195113"/>
            <a:ext cx="5283819" cy="954107"/>
          </a:xfrm>
          <a:prstGeom prst="rect">
            <a:avLst/>
          </a:prstGeom>
        </p:spPr>
        <p:txBody>
          <a:bodyPr wrap="none">
            <a:spAutoFit/>
          </a:bodyPr>
          <a:lstStyle/>
          <a:p>
            <a:r>
              <a:rPr lang="en-US" sz="2800" smtClean="0">
                <a:solidFill>
                  <a:srgbClr val="FFFF00"/>
                </a:solidFill>
              </a:rPr>
              <a:t>Thiên Chúa đã cho chúng ta </a:t>
            </a:r>
          </a:p>
          <a:p>
            <a:r>
              <a:rPr lang="en-US" sz="2800" smtClean="0">
                <a:solidFill>
                  <a:srgbClr val="FFFF00"/>
                </a:solidFill>
              </a:rPr>
              <a:t>Chiến thắng nhờ Đức Giê-su Ki-tô</a:t>
            </a:r>
            <a:endParaRPr lang="en-US" sz="2800">
              <a:solidFill>
                <a:srgbClr val="FFFF00"/>
              </a:solidFill>
            </a:endParaRPr>
          </a:p>
        </p:txBody>
      </p:sp>
    </p:spTree>
    <p:extLst>
      <p:ext uri="{BB962C8B-B14F-4D97-AF65-F5344CB8AC3E}">
        <p14:creationId xmlns:p14="http://schemas.microsoft.com/office/powerpoint/2010/main" val="2773788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6600" b="0" u="sng" smtClean="0">
                <a:solidFill>
                  <a:srgbClr val="C00000"/>
                </a:solidFill>
                <a:effectLst/>
                <a:latin typeface="+mj-lt"/>
              </a:rPr>
              <a:t>Alleluia-alleluia:</a:t>
            </a:r>
            <a:r>
              <a:rPr lang="en-US" sz="6600" b="0" smtClean="0">
                <a:solidFill>
                  <a:srgbClr val="003366"/>
                </a:solidFill>
                <a:effectLst/>
                <a:latin typeface="+mj-lt"/>
              </a:rPr>
              <a:t> Phúc thay kẻ lắng nghe và tuân giữ lời Thiên Chúa. </a:t>
            </a:r>
            <a:r>
              <a:rPr lang="en-US" sz="6600" b="0" u="sng" smtClean="0">
                <a:solidFill>
                  <a:srgbClr val="C00000"/>
                </a:solidFill>
                <a:effectLst/>
                <a:latin typeface="+mj-lt"/>
              </a:rPr>
              <a:t>Alleluia.</a:t>
            </a:r>
            <a:endParaRPr lang="en-US" sz="6600" b="0" u="sng">
              <a:solidFill>
                <a:srgbClr val="C00000"/>
              </a:solidFill>
              <a:effectLst/>
              <a:latin typeface="+mj-lt"/>
            </a:endParaRPr>
          </a:p>
        </p:txBody>
      </p:sp>
    </p:spTree>
    <p:extLst>
      <p:ext uri="{BB962C8B-B14F-4D97-AF65-F5344CB8AC3E}">
        <p14:creationId xmlns:p14="http://schemas.microsoft.com/office/powerpoint/2010/main" val="4124371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995128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54253816"/>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694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smtClean="0">
                <a:solidFill>
                  <a:srgbClr val="003366"/>
                </a:solidFill>
                <a:effectLst/>
                <a:latin typeface="+mj-lt"/>
              </a:rPr>
              <a:t>THÁNH LỄ CHÍNH NGÀY</a:t>
            </a:r>
            <a:endParaRPr lang="en-US" sz="6000" b="0">
              <a:solidFill>
                <a:srgbClr val="003366"/>
              </a:solidFill>
              <a:effectLst/>
              <a:latin typeface="+mj-lt"/>
            </a:endParaRPr>
          </a:p>
        </p:txBody>
      </p:sp>
    </p:spTree>
    <p:extLst>
      <p:ext uri="{BB962C8B-B14F-4D97-AF65-F5344CB8AC3E}">
        <p14:creationId xmlns:p14="http://schemas.microsoft.com/office/powerpoint/2010/main" val="282203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26967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743200" y="195113"/>
            <a:ext cx="5944256" cy="1384995"/>
          </a:xfrm>
          <a:prstGeom prst="rect">
            <a:avLst/>
          </a:prstGeom>
        </p:spPr>
        <p:txBody>
          <a:bodyPr wrap="none">
            <a:spAutoFit/>
          </a:bodyPr>
          <a:lstStyle/>
          <a:p>
            <a:r>
              <a:rPr lang="en-US" sz="2800" smtClean="0">
                <a:solidFill>
                  <a:srgbClr val="FFFF00"/>
                </a:solidFill>
              </a:rPr>
              <a:t>Thán </a:t>
            </a:r>
            <a:r>
              <a:rPr lang="en-US" sz="2800" smtClean="0">
                <a:solidFill>
                  <a:srgbClr val="FFFF00"/>
                </a:solidFill>
              </a:rPr>
              <a:t>vịnh </a:t>
            </a:r>
            <a:r>
              <a:rPr lang="en-US" sz="2800" smtClean="0">
                <a:solidFill>
                  <a:srgbClr val="FFFF00"/>
                </a:solidFill>
              </a:rPr>
              <a:t>44.</a:t>
            </a:r>
            <a:r>
              <a:rPr lang="en-US" sz="2800" smtClean="0">
                <a:solidFill>
                  <a:srgbClr val="FFFF00"/>
                </a:solidFill>
              </a:rPr>
              <a:t/>
            </a:r>
            <a:br>
              <a:rPr lang="en-US" sz="2800" smtClean="0">
                <a:solidFill>
                  <a:srgbClr val="FFFF00"/>
                </a:solidFill>
              </a:rPr>
            </a:br>
            <a:r>
              <a:rPr lang="vi-VN" sz="2800">
                <a:solidFill>
                  <a:srgbClr val="FFFF00"/>
                </a:solidFill>
              </a:rPr>
              <a:t>Nữ hoàng bên hữu </a:t>
            </a:r>
            <a:r>
              <a:rPr lang="vi-VN" sz="2800">
                <a:solidFill>
                  <a:srgbClr val="FFFF00"/>
                </a:solidFill>
              </a:rPr>
              <a:t>Thánh </a:t>
            </a:r>
            <a:r>
              <a:rPr lang="vi-VN" sz="2800" smtClean="0">
                <a:solidFill>
                  <a:srgbClr val="FFFF00"/>
                </a:solidFill>
              </a:rPr>
              <a:t>Vương,</a:t>
            </a:r>
            <a:endParaRPr lang="en-US" sz="2800" smtClean="0">
              <a:solidFill>
                <a:srgbClr val="FFFF00"/>
              </a:solidFill>
            </a:endParaRPr>
          </a:p>
          <a:p>
            <a:r>
              <a:rPr lang="vi-VN" sz="2800" smtClean="0">
                <a:solidFill>
                  <a:srgbClr val="FFFF00"/>
                </a:solidFill>
              </a:rPr>
              <a:t>đểm </a:t>
            </a:r>
            <a:r>
              <a:rPr lang="vi-VN" sz="2800">
                <a:solidFill>
                  <a:srgbClr val="FFFF00"/>
                </a:solidFill>
              </a:rPr>
              <a:t>trang lộng lẫy toàn vàng Ô-phia.</a:t>
            </a:r>
            <a:endParaRPr lang="en-US" sz="2800">
              <a:solidFill>
                <a:srgbClr val="FFFF00"/>
              </a:solidFill>
            </a:endParaRPr>
          </a:p>
        </p:txBody>
      </p:sp>
    </p:spTree>
    <p:extLst>
      <p:ext uri="{BB962C8B-B14F-4D97-AF65-F5344CB8AC3E}">
        <p14:creationId xmlns:p14="http://schemas.microsoft.com/office/powerpoint/2010/main" val="4186447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6600" b="0" u="sng" smtClean="0">
                <a:solidFill>
                  <a:srgbClr val="C00000"/>
                </a:solidFill>
                <a:effectLst/>
                <a:latin typeface="+mj-lt"/>
              </a:rPr>
              <a:t>Đáp ca:</a:t>
            </a:r>
            <a:r>
              <a:rPr lang="en-US" sz="6600" b="0" smtClean="0">
                <a:solidFill>
                  <a:srgbClr val="003366"/>
                </a:solidFill>
                <a:effectLst/>
                <a:latin typeface="+mj-lt"/>
              </a:rPr>
              <a:t> Nữ hoàng bên hữu Thánh Vương, đểm trang lộng lẫy toàn vàng Ô-phia.</a:t>
            </a:r>
            <a:endParaRPr lang="en-US" sz="6600" b="0">
              <a:solidFill>
                <a:srgbClr val="003366"/>
              </a:solidFill>
              <a:effectLst/>
              <a:latin typeface="+mj-lt"/>
            </a:endParaRPr>
          </a:p>
        </p:txBody>
      </p:sp>
    </p:spTree>
    <p:extLst>
      <p:ext uri="{BB962C8B-B14F-4D97-AF65-F5344CB8AC3E}">
        <p14:creationId xmlns:p14="http://schemas.microsoft.com/office/powerpoint/2010/main" val="3346570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743200" y="195113"/>
            <a:ext cx="5516254" cy="954107"/>
          </a:xfrm>
          <a:prstGeom prst="rect">
            <a:avLst/>
          </a:prstGeom>
        </p:spPr>
        <p:txBody>
          <a:bodyPr wrap="none">
            <a:spAutoFit/>
          </a:bodyPr>
          <a:lstStyle/>
          <a:p>
            <a:r>
              <a:rPr lang="en-US" sz="2800" smtClean="0">
                <a:solidFill>
                  <a:srgbClr val="FFFF00"/>
                </a:solidFill>
              </a:rPr>
              <a:t>Mở đường là Đức Kito, rồi đến lượt</a:t>
            </a:r>
          </a:p>
          <a:p>
            <a:r>
              <a:rPr lang="en-US" sz="2800" smtClean="0">
                <a:solidFill>
                  <a:srgbClr val="FFFF00"/>
                </a:solidFill>
              </a:rPr>
              <a:t>Những kẻ thuộc về Người.</a:t>
            </a:r>
            <a:endParaRPr lang="en-US" sz="2800">
              <a:solidFill>
                <a:srgbClr val="FFFF00"/>
              </a:solidFill>
            </a:endParaRPr>
          </a:p>
        </p:txBody>
      </p:sp>
    </p:spTree>
    <p:extLst>
      <p:ext uri="{BB962C8B-B14F-4D97-AF65-F5344CB8AC3E}">
        <p14:creationId xmlns:p14="http://schemas.microsoft.com/office/powerpoint/2010/main" val="1849745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0" u="sng" smtClean="0">
                <a:solidFill>
                  <a:srgbClr val="C00000"/>
                </a:solidFill>
                <a:effectLst/>
                <a:latin typeface="+mj-lt"/>
              </a:rPr>
              <a:t>Alleluia-alleluia:</a:t>
            </a:r>
            <a:r>
              <a:rPr lang="en-US" sz="6000" b="0" smtClean="0">
                <a:solidFill>
                  <a:srgbClr val="003366"/>
                </a:solidFill>
                <a:effectLst/>
                <a:latin typeface="+mj-lt"/>
              </a:rPr>
              <a:t> Đức Maria được rước lên trời, muôn vàn thiên sứ hoan hỷ mừng vui. </a:t>
            </a:r>
            <a:r>
              <a:rPr lang="en-US" sz="6000" b="0" u="sng" smtClean="0">
                <a:solidFill>
                  <a:srgbClr val="C00000"/>
                </a:solidFill>
                <a:effectLst/>
                <a:latin typeface="+mj-lt"/>
              </a:rPr>
              <a:t>Alleluia.</a:t>
            </a:r>
            <a:endParaRPr lang="en-US" sz="6000" b="0" u="sng">
              <a:solidFill>
                <a:srgbClr val="C00000"/>
              </a:solidFill>
              <a:effectLst/>
              <a:latin typeface="+mj-lt"/>
            </a:endParaRPr>
          </a:p>
        </p:txBody>
      </p:sp>
    </p:spTree>
    <p:extLst>
      <p:ext uri="{BB962C8B-B14F-4D97-AF65-F5344CB8AC3E}">
        <p14:creationId xmlns:p14="http://schemas.microsoft.com/office/powerpoint/2010/main" val="539529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588166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299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BA</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IX</a:t>
            </a:r>
            <a:br>
              <a:rPr lang="en-US" sz="4400" b="0" smtClean="0">
                <a:solidFill>
                  <a:srgbClr val="FFFF00"/>
                </a:solidFill>
                <a:effectLst/>
                <a:latin typeface="+mj-lt"/>
                <a:cs typeface="Times New Roman" pitchFamily="18" charset="0"/>
              </a:rPr>
            </a:br>
            <a:r>
              <a:rPr lang="vi-VN" sz="4400" b="0" smtClean="0">
                <a:solidFill>
                  <a:srgbClr val="FFFF00"/>
                </a:solidFill>
                <a:effectLst/>
                <a:latin typeface="+mj-lt"/>
                <a:cs typeface="Times New Roman" pitchFamily="18" charset="0"/>
              </a:rPr>
              <a:t>THƯỜNG </a:t>
            </a:r>
            <a:r>
              <a:rPr lang="vi-VN" sz="4400" b="0">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655070228"/>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08066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743200" y="195113"/>
            <a:ext cx="5516254" cy="954107"/>
          </a:xfrm>
          <a:prstGeom prst="rect">
            <a:avLst/>
          </a:prstGeom>
        </p:spPr>
        <p:txBody>
          <a:bodyPr wrap="none">
            <a:spAutoFit/>
          </a:bodyPr>
          <a:lstStyle/>
          <a:p>
            <a:r>
              <a:rPr lang="en-US" sz="2800" smtClean="0">
                <a:solidFill>
                  <a:srgbClr val="FFFF00"/>
                </a:solidFill>
              </a:rPr>
              <a:t>Thán </a:t>
            </a:r>
            <a:r>
              <a:rPr lang="en-US" sz="2800" smtClean="0">
                <a:solidFill>
                  <a:srgbClr val="FFFF00"/>
                </a:solidFill>
              </a:rPr>
              <a:t>vịnh </a:t>
            </a:r>
            <a:r>
              <a:rPr lang="en-US" sz="2800" smtClean="0">
                <a:solidFill>
                  <a:srgbClr val="FFFF00"/>
                </a:solidFill>
              </a:rPr>
              <a:t>32.</a:t>
            </a:r>
            <a:r>
              <a:rPr lang="en-US" sz="2800" smtClean="0">
                <a:solidFill>
                  <a:srgbClr val="FFFF00"/>
                </a:solidFill>
              </a:rPr>
              <a:t/>
            </a:r>
            <a:br>
              <a:rPr lang="en-US" sz="2800" smtClean="0">
                <a:solidFill>
                  <a:srgbClr val="FFFF00"/>
                </a:solidFill>
              </a:rPr>
            </a:br>
            <a:r>
              <a:rPr lang="en-US" sz="2800">
                <a:solidFill>
                  <a:srgbClr val="FFFF00"/>
                </a:solidFill>
              </a:rPr>
              <a:t>Sở hữu của Chúa chính là dân Chúa.</a:t>
            </a:r>
            <a:endParaRPr lang="en-US" sz="2800" smtClean="0">
              <a:solidFill>
                <a:srgbClr val="FFFF00"/>
              </a:solidFill>
            </a:endParaRPr>
          </a:p>
        </p:txBody>
      </p:sp>
    </p:spTree>
    <p:extLst>
      <p:ext uri="{BB962C8B-B14F-4D97-AF65-F5344CB8AC3E}">
        <p14:creationId xmlns:p14="http://schemas.microsoft.com/office/powerpoint/2010/main" val="24800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Sở hữu của Chúa chính là dân Chúa.</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a:solidFill>
                  <a:schemeClr val="bg1"/>
                </a:solidFill>
                <a:effectLst/>
                <a:latin typeface="+mj-lt"/>
                <a:cs typeface="Times New Roman" pitchFamily="18" charset="0"/>
              </a:rPr>
              <a:t>Chúa nói : Anh em hãy mang lấy ách của tôi, và hãy học với tôi, vì tôi có lòng hiền hậu và khiêm nhường.</a:t>
            </a:r>
            <a:endParaRPr lang="en-US" sz="58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4044727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0241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7553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304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373139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25208519"/>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TƯ</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IX</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4058158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362200" y="195113"/>
            <a:ext cx="6333785" cy="1384995"/>
          </a:xfrm>
          <a:prstGeom prst="rect">
            <a:avLst/>
          </a:prstGeom>
        </p:spPr>
        <p:txBody>
          <a:bodyPr wrap="none">
            <a:spAutoFit/>
          </a:bodyPr>
          <a:lstStyle/>
          <a:p>
            <a:r>
              <a:rPr lang="en-US" sz="2800" smtClean="0">
                <a:solidFill>
                  <a:srgbClr val="FFFF00"/>
                </a:solidFill>
              </a:rPr>
              <a:t>Thán </a:t>
            </a:r>
            <a:r>
              <a:rPr lang="en-US" sz="2800" smtClean="0">
                <a:solidFill>
                  <a:srgbClr val="FFFF00"/>
                </a:solidFill>
              </a:rPr>
              <a:t>vịnh </a:t>
            </a:r>
            <a:r>
              <a:rPr lang="en-US" sz="2800" smtClean="0">
                <a:solidFill>
                  <a:srgbClr val="FFFF00"/>
                </a:solidFill>
              </a:rPr>
              <a:t>65.</a:t>
            </a:r>
            <a:r>
              <a:rPr lang="en-US" sz="2800" smtClean="0">
                <a:solidFill>
                  <a:srgbClr val="FFFF00"/>
                </a:solidFill>
              </a:rPr>
              <a:t/>
            </a:r>
            <a:br>
              <a:rPr lang="en-US" sz="2800" smtClean="0">
                <a:solidFill>
                  <a:srgbClr val="FFFF00"/>
                </a:solidFill>
              </a:rPr>
            </a:br>
            <a:r>
              <a:rPr lang="vi-VN" sz="2800">
                <a:solidFill>
                  <a:srgbClr val="FFFF00"/>
                </a:solidFill>
              </a:rPr>
              <a:t>Xin chúc </a:t>
            </a:r>
            <a:r>
              <a:rPr lang="vi-VN" sz="2800">
                <a:solidFill>
                  <a:srgbClr val="FFFF00"/>
                </a:solidFill>
              </a:rPr>
              <a:t>tụng </a:t>
            </a:r>
            <a:r>
              <a:rPr lang="vi-VN" sz="2800" smtClean="0">
                <a:solidFill>
                  <a:srgbClr val="FFFF00"/>
                </a:solidFill>
              </a:rPr>
              <a:t>Chúa,</a:t>
            </a:r>
            <a:endParaRPr lang="en-US" sz="2800" smtClean="0">
              <a:solidFill>
                <a:srgbClr val="FFFF00"/>
              </a:solidFill>
            </a:endParaRPr>
          </a:p>
          <a:p>
            <a:r>
              <a:rPr lang="vi-VN" sz="2800" smtClean="0">
                <a:solidFill>
                  <a:srgbClr val="FFFF00"/>
                </a:solidFill>
              </a:rPr>
              <a:t>Người </a:t>
            </a:r>
            <a:r>
              <a:rPr lang="vi-VN" sz="2800">
                <a:solidFill>
                  <a:srgbClr val="FFFF00"/>
                </a:solidFill>
              </a:rPr>
              <a:t>là Đấng bảo toàn mạng sống con.</a:t>
            </a:r>
          </a:p>
        </p:txBody>
      </p:sp>
    </p:spTree>
    <p:extLst>
      <p:ext uri="{BB962C8B-B14F-4D97-AF65-F5344CB8AC3E}">
        <p14:creationId xmlns:p14="http://schemas.microsoft.com/office/powerpoint/2010/main" val="423877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000" b="0" smtClean="0">
                <a:solidFill>
                  <a:schemeClr val="bg1"/>
                </a:solidFill>
                <a:effectLst/>
                <a:latin typeface="+mj-lt"/>
                <a:cs typeface="Times New Roman" pitchFamily="18" charset="0"/>
              </a:rPr>
              <a:t>Xin chúc tụng Chúa, Người là Đấng bảo toàn mạng sống con.</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82870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800" b="0" smtClean="0">
                <a:solidFill>
                  <a:schemeClr val="bg1"/>
                </a:solidFill>
                <a:effectLst/>
                <a:latin typeface="+mj-lt"/>
                <a:cs typeface="Times New Roman" pitchFamily="18" charset="0"/>
              </a:rPr>
              <a:t>Trong Đức Ki-tô, Thiên Chúa đã cho thế gian được hòa giải với Người, và giao cho chúng tôi công bố lời hòa giải.</a:t>
            </a:r>
            <a:endParaRPr lang="en-US" sz="58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09753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02415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7553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304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97818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121584272"/>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NĂM</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IX</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8031755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4800600" y="195113"/>
            <a:ext cx="2403222" cy="954107"/>
          </a:xfrm>
          <a:prstGeom prst="rect">
            <a:avLst/>
          </a:prstGeom>
        </p:spPr>
        <p:txBody>
          <a:bodyPr wrap="none">
            <a:spAutoFit/>
          </a:bodyPr>
          <a:lstStyle/>
          <a:p>
            <a:r>
              <a:rPr lang="en-US" sz="2800" smtClean="0">
                <a:solidFill>
                  <a:srgbClr val="FFFF00"/>
                </a:solidFill>
              </a:rPr>
              <a:t>Thán </a:t>
            </a:r>
            <a:r>
              <a:rPr lang="en-US" sz="2800" smtClean="0">
                <a:solidFill>
                  <a:srgbClr val="FFFF00"/>
                </a:solidFill>
              </a:rPr>
              <a:t>vịnh </a:t>
            </a:r>
            <a:r>
              <a:rPr lang="en-US" sz="2800" smtClean="0">
                <a:solidFill>
                  <a:srgbClr val="FFFF00"/>
                </a:solidFill>
              </a:rPr>
              <a:t>113A.</a:t>
            </a:r>
            <a:r>
              <a:rPr lang="en-US" sz="2800" smtClean="0">
                <a:solidFill>
                  <a:srgbClr val="FFFF00"/>
                </a:solidFill>
              </a:rPr>
              <a:t/>
            </a:r>
            <a:br>
              <a:rPr lang="en-US" sz="2800" smtClean="0">
                <a:solidFill>
                  <a:srgbClr val="FFFF00"/>
                </a:solidFill>
              </a:rPr>
            </a:br>
            <a:r>
              <a:rPr lang="en-US" sz="2800">
                <a:solidFill>
                  <a:srgbClr val="FFFF00"/>
                </a:solidFill>
              </a:rPr>
              <a:t>Alleluia</a:t>
            </a:r>
            <a:r>
              <a:rPr lang="en-US" sz="2800" smtClean="0">
                <a:solidFill>
                  <a:srgbClr val="FFFF00"/>
                </a:solidFill>
              </a:rPr>
              <a:t>.</a:t>
            </a:r>
            <a:endParaRPr lang="en-US" sz="2800">
              <a:solidFill>
                <a:srgbClr val="FFFF00"/>
              </a:solidFill>
            </a:endParaRPr>
          </a:p>
        </p:txBody>
      </p:sp>
    </p:spTree>
    <p:extLst>
      <p:ext uri="{BB962C8B-B14F-4D97-AF65-F5344CB8AC3E}">
        <p14:creationId xmlns:p14="http://schemas.microsoft.com/office/powerpoint/2010/main" val="5863339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chemeClr val="bg1"/>
                </a:solidFill>
                <a:effectLst/>
                <a:latin typeface="+mj-lt"/>
                <a:cs typeface="Times New Roman" pitchFamily="18" charset="0"/>
              </a:rPr>
              <a:t>Alleluia.</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a:solidFill>
                  <a:schemeClr val="bg1"/>
                </a:solidFill>
                <a:effectLst/>
                <a:latin typeface="+mj-lt"/>
                <a:cs typeface="Times New Roman" pitchFamily="18" charset="0"/>
              </a:rPr>
              <a:t>Xin toả ánh tôn nhan rạng ngời trên tôi tớ </a:t>
            </a:r>
            <a:r>
              <a:rPr lang="vi-VN" sz="6000" b="0" smtClean="0">
                <a:solidFill>
                  <a:schemeClr val="bg1"/>
                </a:solidFill>
                <a:effectLst/>
                <a:latin typeface="+mj-lt"/>
                <a:cs typeface="Times New Roman" pitchFamily="18" charset="0"/>
              </a:rPr>
              <a:t>Chúa,</a:t>
            </a:r>
            <a:r>
              <a:rPr lang="en-US" sz="6000" b="0" smtClean="0">
                <a:solidFill>
                  <a:schemeClr val="bg1"/>
                </a:solidFill>
                <a:effectLst/>
                <a:latin typeface="+mj-lt"/>
                <a:cs typeface="Times New Roman" pitchFamily="18" charset="0"/>
              </a:rPr>
              <a:t> </a:t>
            </a:r>
            <a:r>
              <a:rPr lang="vi-VN" sz="6000" b="0" smtClean="0">
                <a:solidFill>
                  <a:schemeClr val="bg1"/>
                </a:solidFill>
                <a:effectLst/>
                <a:latin typeface="+mj-lt"/>
                <a:cs typeface="Times New Roman" pitchFamily="18" charset="0"/>
              </a:rPr>
              <a:t>thánh </a:t>
            </a:r>
            <a:r>
              <a:rPr lang="vi-VN" sz="6000" b="0">
                <a:solidFill>
                  <a:schemeClr val="bg1"/>
                </a:solidFill>
                <a:effectLst/>
                <a:latin typeface="+mj-lt"/>
                <a:cs typeface="Times New Roman" pitchFamily="18" charset="0"/>
              </a:rPr>
              <a:t>chỉ Ngài, xin dạy bề tôi.</a:t>
            </a:r>
            <a:endParaRPr lang="en-US" sz="60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9641004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02415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75534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30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177475182"/>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40104888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SÁU</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IX</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6331663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4191000" y="195113"/>
            <a:ext cx="4248279" cy="1815882"/>
          </a:xfrm>
          <a:prstGeom prst="rect">
            <a:avLst/>
          </a:prstGeom>
        </p:spPr>
        <p:txBody>
          <a:bodyPr wrap="none">
            <a:spAutoFit/>
          </a:bodyPr>
          <a:lstStyle/>
          <a:p>
            <a:r>
              <a:rPr lang="en-US" sz="2800" smtClean="0">
                <a:solidFill>
                  <a:srgbClr val="FFFF00"/>
                </a:solidFill>
              </a:rPr>
              <a:t>Thán </a:t>
            </a:r>
            <a:r>
              <a:rPr lang="en-US" sz="2800" smtClean="0">
                <a:solidFill>
                  <a:srgbClr val="FFFF00"/>
                </a:solidFill>
              </a:rPr>
              <a:t>vịnh </a:t>
            </a:r>
            <a:r>
              <a:rPr lang="en-US" sz="2800" smtClean="0">
                <a:solidFill>
                  <a:srgbClr val="FFFF00"/>
                </a:solidFill>
              </a:rPr>
              <a:t>135.</a:t>
            </a:r>
            <a:r>
              <a:rPr lang="en-US" sz="2800" smtClean="0">
                <a:solidFill>
                  <a:srgbClr val="FFFF00"/>
                </a:solidFill>
              </a:rPr>
              <a:t/>
            </a:r>
            <a:br>
              <a:rPr lang="en-US" sz="2800" smtClean="0">
                <a:solidFill>
                  <a:srgbClr val="FFFF00"/>
                </a:solidFill>
              </a:rPr>
            </a:br>
            <a:r>
              <a:rPr lang="vi-VN" sz="2800">
                <a:solidFill>
                  <a:srgbClr val="FFFF00"/>
                </a:solidFill>
              </a:rPr>
              <a:t>Muôn </a:t>
            </a:r>
            <a:r>
              <a:rPr lang="vi-VN" sz="2800">
                <a:solidFill>
                  <a:srgbClr val="FFFF00"/>
                </a:solidFill>
              </a:rPr>
              <a:t>ngàn </a:t>
            </a:r>
            <a:r>
              <a:rPr lang="vi-VN" sz="2800" smtClean="0">
                <a:solidFill>
                  <a:srgbClr val="FFFF00"/>
                </a:solidFill>
              </a:rPr>
              <a:t>đời</a:t>
            </a:r>
            <a:endParaRPr lang="en-US" sz="2800" smtClean="0">
              <a:solidFill>
                <a:srgbClr val="FFFF00"/>
              </a:solidFill>
            </a:endParaRPr>
          </a:p>
          <a:p>
            <a:r>
              <a:rPr lang="vi-VN" sz="2800" smtClean="0">
                <a:solidFill>
                  <a:srgbClr val="FFFF00"/>
                </a:solidFill>
              </a:rPr>
              <a:t>Chúa </a:t>
            </a:r>
            <a:r>
              <a:rPr lang="vi-VN" sz="2800">
                <a:solidFill>
                  <a:srgbClr val="FFFF00"/>
                </a:solidFill>
              </a:rPr>
              <a:t>vẫn trọn tình thương.</a:t>
            </a:r>
          </a:p>
          <a:p>
            <a:endParaRPr lang="en-US" sz="2800">
              <a:solidFill>
                <a:srgbClr val="FFFF00"/>
              </a:solidFill>
            </a:endParaRPr>
          </a:p>
        </p:txBody>
      </p:sp>
    </p:spTree>
    <p:extLst>
      <p:ext uri="{BB962C8B-B14F-4D97-AF65-F5344CB8AC3E}">
        <p14:creationId xmlns:p14="http://schemas.microsoft.com/office/powerpoint/2010/main" val="3916240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chemeClr val="bg1"/>
                </a:solidFill>
                <a:effectLst/>
                <a:latin typeface="+mj-lt"/>
                <a:cs typeface="Times New Roman" pitchFamily="18" charset="0"/>
              </a:rPr>
              <a:t>Muôn ngàn đời Chúa vẫn trọn tình thương.</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0">
                <a:solidFill>
                  <a:schemeClr val="bg1"/>
                </a:solidFill>
                <a:effectLst/>
                <a:latin typeface="+mj-lt"/>
                <a:cs typeface="Times New Roman" pitchFamily="18" charset="0"/>
              </a:rPr>
              <a:t>Anh em hãy đón nhận lời Thiên Chúa, không phải như lời người phàm, nhưng như lời Thiên Chúa, đúng theo bản tính của lời ấy.</a:t>
            </a:r>
            <a:endParaRPr lang="en-US" sz="54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0476434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02415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7553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1392563491"/>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3043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06689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BẢY</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IX</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9709162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3505200" y="199508"/>
            <a:ext cx="5431295" cy="1815882"/>
          </a:xfrm>
          <a:prstGeom prst="rect">
            <a:avLst/>
          </a:prstGeom>
        </p:spPr>
        <p:txBody>
          <a:bodyPr wrap="none">
            <a:spAutoFit/>
          </a:bodyPr>
          <a:lstStyle/>
          <a:p>
            <a:r>
              <a:rPr lang="en-US" sz="2800" smtClean="0">
                <a:solidFill>
                  <a:srgbClr val="FFFF00"/>
                </a:solidFill>
              </a:rPr>
              <a:t>Thán </a:t>
            </a:r>
            <a:r>
              <a:rPr lang="en-US" sz="2800" smtClean="0">
                <a:solidFill>
                  <a:srgbClr val="FFFF00"/>
                </a:solidFill>
              </a:rPr>
              <a:t>vịnh </a:t>
            </a:r>
            <a:r>
              <a:rPr lang="en-US" sz="2800" smtClean="0">
                <a:solidFill>
                  <a:srgbClr val="FFFF00"/>
                </a:solidFill>
              </a:rPr>
              <a:t>15</a:t>
            </a:r>
            <a:r>
              <a:rPr lang="en-US" sz="2800" smtClean="0">
                <a:solidFill>
                  <a:srgbClr val="FFFF00"/>
                </a:solidFill>
              </a:rPr>
              <a:t>.</a:t>
            </a:r>
            <a:r>
              <a:rPr lang="en-US" sz="2800" smtClean="0">
                <a:solidFill>
                  <a:srgbClr val="FFFF00"/>
                </a:solidFill>
              </a:rPr>
              <a:t/>
            </a:r>
            <a:br>
              <a:rPr lang="en-US" sz="2800" smtClean="0">
                <a:solidFill>
                  <a:srgbClr val="FFFF00"/>
                </a:solidFill>
              </a:rPr>
            </a:br>
            <a:r>
              <a:rPr lang="vi-VN" sz="2800">
                <a:solidFill>
                  <a:srgbClr val="FFFF00"/>
                </a:solidFill>
              </a:rPr>
              <a:t>Lạy Chúa, Chúa là phần </a:t>
            </a:r>
            <a:r>
              <a:rPr lang="vi-VN" sz="2800">
                <a:solidFill>
                  <a:srgbClr val="FFFF00"/>
                </a:solidFill>
              </a:rPr>
              <a:t>sản </a:t>
            </a:r>
            <a:r>
              <a:rPr lang="vi-VN" sz="2800" smtClean="0">
                <a:solidFill>
                  <a:srgbClr val="FFFF00"/>
                </a:solidFill>
              </a:rPr>
              <a:t>nghiệp</a:t>
            </a:r>
            <a:endParaRPr lang="en-US" sz="2800" smtClean="0">
              <a:solidFill>
                <a:srgbClr val="FFFF00"/>
              </a:solidFill>
            </a:endParaRPr>
          </a:p>
          <a:p>
            <a:r>
              <a:rPr lang="vi-VN" sz="2800" smtClean="0">
                <a:solidFill>
                  <a:srgbClr val="FFFF00"/>
                </a:solidFill>
              </a:rPr>
              <a:t>con </a:t>
            </a:r>
            <a:r>
              <a:rPr lang="vi-VN" sz="2800">
                <a:solidFill>
                  <a:srgbClr val="FFFF00"/>
                </a:solidFill>
              </a:rPr>
              <a:t>được hưởng.</a:t>
            </a:r>
          </a:p>
          <a:p>
            <a:endParaRPr lang="en-US" sz="2800">
              <a:solidFill>
                <a:srgbClr val="FFFF00"/>
              </a:solidFill>
            </a:endParaRPr>
          </a:p>
        </p:txBody>
      </p:sp>
    </p:spTree>
    <p:extLst>
      <p:ext uri="{BB962C8B-B14F-4D97-AF65-F5344CB8AC3E}">
        <p14:creationId xmlns:p14="http://schemas.microsoft.com/office/powerpoint/2010/main" val="9514923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0" smtClean="0">
                <a:solidFill>
                  <a:schemeClr val="bg1"/>
                </a:solidFill>
                <a:effectLst/>
                <a:latin typeface="+mj-lt"/>
                <a:cs typeface="Times New Roman" pitchFamily="18" charset="0"/>
              </a:rPr>
              <a:t>Lạy Chúa, Chúa là phần sản nghiệp con được hưởng.</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r>
              <a:rPr lang="en-US" sz="6000" smtClean="0">
                <a:solidFill>
                  <a:schemeClr val="bg1"/>
                </a:solidFill>
                <a:latin typeface="+mj-lt"/>
                <a:cs typeface="Times New Roman" pitchFamily="18" charset="0"/>
              </a:rPr>
              <a:t>Lạy Cha là Chúa tể trời đất, con xin ngợi khen Cha, vì Cha đã mặc khải mầu nhiệm Nước Trời cho những người bé mọn.</a:t>
            </a:r>
            <a:endParaRPr lang="en-US" sz="60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759835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18620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86370565"/>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186200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14464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627051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585</Words>
  <Application>Microsoft Office PowerPoint</Application>
  <PresentationFormat>On-screen Show (16:9)</PresentationFormat>
  <Paragraphs>93</Paragraphs>
  <Slides>93</Slides>
  <Notes>0</Notes>
  <HiddenSlides>0</HiddenSlides>
  <MMClips>0</MMClips>
  <ScaleCrop>false</ScaleCrop>
  <HeadingPairs>
    <vt:vector size="4" baseType="variant">
      <vt:variant>
        <vt:lpstr>Theme</vt:lpstr>
      </vt:variant>
      <vt:variant>
        <vt:i4>34</vt:i4>
      </vt:variant>
      <vt:variant>
        <vt:lpstr>Slide Titles</vt:lpstr>
      </vt:variant>
      <vt:variant>
        <vt:i4>93</vt:i4>
      </vt:variant>
    </vt:vector>
  </HeadingPairs>
  <TitlesOfParts>
    <vt:vector size="127" baseType="lpstr">
      <vt:lpstr>Office Theme</vt:lpstr>
      <vt:lpstr>1_Office Theme</vt:lpstr>
      <vt:lpstr>2_Office Theme</vt:lpstr>
      <vt:lpstr>3_Office Theme</vt:lpstr>
      <vt:lpstr>4_Office Theme</vt:lpstr>
      <vt:lpstr>5_Office Theme</vt:lpstr>
      <vt:lpstr>6_Office Theme</vt:lpstr>
      <vt:lpstr>7_Office Theme</vt:lpstr>
      <vt:lpstr>9_Office Theme</vt:lpstr>
      <vt:lpstr>10_Office Theme</vt:lpstr>
      <vt:lpstr>12_Office Theme</vt:lpstr>
      <vt:lpstr>8_Office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BA NGÀY 15-08 ĐỨC MARIA HỒN XÁC LÊN TRỜI THÁNH LỄ VỌNG</vt:lpstr>
      <vt:lpstr>PowerPoint Presentation</vt:lpstr>
      <vt:lpstr>PowerPoint Presentation</vt:lpstr>
      <vt:lpstr>Đáp ca: Lạy Chúa, xin đứng dậy, để cùng với hòm bia oai linh Chúa, ngự về chốn nghỉ ngơi.</vt:lpstr>
      <vt:lpstr>PowerPoint Presentation</vt:lpstr>
      <vt:lpstr>Alleluia-alleluia: Phúc thay kẻ lắng nghe và tuân giữ lời Thiên Chúa. Alleluia.</vt:lpstr>
      <vt:lpstr>PowerPoint Presentation</vt:lpstr>
      <vt:lpstr>PowerPoint Presentation</vt:lpstr>
      <vt:lpstr>THÁNH LỄ CHÍNH NGÀY</vt:lpstr>
      <vt:lpstr>PowerPoint Presentation</vt:lpstr>
      <vt:lpstr>PowerPoint Presentation</vt:lpstr>
      <vt:lpstr>Đáp ca: Nữ hoàng bên hữu Thánh Vương, đểm trang lộng lẫy toàn vàng Ô-phia.</vt:lpstr>
      <vt:lpstr>PowerPoint Presentation</vt:lpstr>
      <vt:lpstr>Alleluia-alleluia: Đức Maria được rước lên trời, muôn vàn thiên sứ hoan hỷ mừng vui.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61</cp:revision>
  <dcterms:created xsi:type="dcterms:W3CDTF">2022-10-30T00:36:35Z</dcterms:created>
  <dcterms:modified xsi:type="dcterms:W3CDTF">2023-07-08T07:34:19Z</dcterms:modified>
</cp:coreProperties>
</file>