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32" r:id="rId9"/>
    <p:sldMasterId id="2147484144" r:id="rId10"/>
    <p:sldMasterId id="2147484156" r:id="rId11"/>
  </p:sldMasterIdLst>
  <p:notesMasterIdLst>
    <p:notesMasterId r:id="rId89"/>
  </p:notesMasterIdLst>
  <p:sldIdLst>
    <p:sldId id="507" r:id="rId12"/>
    <p:sldId id="715" r:id="rId13"/>
    <p:sldId id="713" r:id="rId14"/>
    <p:sldId id="716" r:id="rId15"/>
    <p:sldId id="717" r:id="rId16"/>
    <p:sldId id="553" r:id="rId17"/>
    <p:sldId id="443" r:id="rId18"/>
    <p:sldId id="585" r:id="rId19"/>
    <p:sldId id="617" r:id="rId20"/>
    <p:sldId id="718" r:id="rId21"/>
    <p:sldId id="384" r:id="rId22"/>
    <p:sldId id="385" r:id="rId23"/>
    <p:sldId id="386" r:id="rId24"/>
    <p:sldId id="387" r:id="rId25"/>
    <p:sldId id="388" r:id="rId26"/>
    <p:sldId id="389" r:id="rId27"/>
    <p:sldId id="390" r:id="rId28"/>
    <p:sldId id="391" r:id="rId29"/>
    <p:sldId id="719" r:id="rId30"/>
    <p:sldId id="392" r:id="rId31"/>
    <p:sldId id="393" r:id="rId32"/>
    <p:sldId id="394" r:id="rId33"/>
    <p:sldId id="395" r:id="rId34"/>
    <p:sldId id="396" r:id="rId35"/>
    <p:sldId id="397" r:id="rId36"/>
    <p:sldId id="398" r:id="rId37"/>
    <p:sldId id="399" r:id="rId38"/>
    <p:sldId id="647" r:id="rId39"/>
    <p:sldId id="649" r:id="rId40"/>
    <p:sldId id="703" r:id="rId41"/>
    <p:sldId id="704" r:id="rId42"/>
    <p:sldId id="705" r:id="rId43"/>
    <p:sldId id="706" r:id="rId44"/>
    <p:sldId id="707" r:id="rId45"/>
    <p:sldId id="708" r:id="rId46"/>
    <p:sldId id="709" r:id="rId47"/>
    <p:sldId id="710" r:id="rId48"/>
    <p:sldId id="653" r:id="rId49"/>
    <p:sldId id="712" r:id="rId50"/>
    <p:sldId id="720"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614" r:id="rId70"/>
    <p:sldId id="679" r:id="rId71"/>
    <p:sldId id="276" r:id="rId72"/>
    <p:sldId id="674" r:id="rId73"/>
    <p:sldId id="277" r:id="rId74"/>
    <p:sldId id="290" r:id="rId75"/>
    <p:sldId id="279" r:id="rId76"/>
    <p:sldId id="291" r:id="rId77"/>
    <p:sldId id="633" r:id="rId78"/>
    <p:sldId id="699" r:id="rId79"/>
    <p:sldId id="701" r:id="rId80"/>
    <p:sldId id="292" r:id="rId81"/>
    <p:sldId id="651" r:id="rId82"/>
    <p:sldId id="293" r:id="rId83"/>
    <p:sldId id="564" r:id="rId84"/>
    <p:sldId id="563" r:id="rId85"/>
    <p:sldId id="681" r:id="rId86"/>
    <p:sldId id="682" r:id="rId87"/>
    <p:sldId id="67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7/24/2024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66</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bg1"/>
                </a:solidFill>
              </a:rPr>
              <a:t>TẬP HÁT CỘNG ĐOÀN</a:t>
            </a:r>
            <a:br>
              <a:rPr lang="en-US" dirty="0">
                <a:solidFill>
                  <a:schemeClr val="bg1"/>
                </a:solidFill>
              </a:rPr>
            </a:br>
            <a:r>
              <a:rPr lang="en-US" dirty="0">
                <a:solidFill>
                  <a:srgbClr val="FFFF00"/>
                </a:solidFill>
              </a:rPr>
              <a:t>THÁNH </a:t>
            </a:r>
            <a:r>
              <a:rPr lang="en-US" dirty="0" smtClean="0">
                <a:solidFill>
                  <a:srgbClr val="FFFF00"/>
                </a:solidFill>
              </a:rPr>
              <a:t>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spTree>
    <p:extLst>
      <p:ext uri="{BB962C8B-B14F-4D97-AF65-F5344CB8AC3E}">
        <p14:creationId xmlns:p14="http://schemas.microsoft.com/office/powerpoint/2010/main" val="106361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smtClean="0">
                <a:ln w="1905"/>
                <a:solidFill>
                  <a:srgbClr val="A50021"/>
                </a:solidFill>
                <a:effectLst>
                  <a:innerShdw blurRad="69850" dist="43180" dir="5400000">
                    <a:srgbClr val="000000">
                      <a:alpha val="65000"/>
                    </a:srgbClr>
                  </a:innerShdw>
                </a:effectLst>
              </a:rPr>
              <a:t>Bài </a:t>
            </a:r>
            <a:r>
              <a:rPr lang="vi-VN" sz="3200" b="1" dirty="0">
                <a:ln w="1905"/>
                <a:solidFill>
                  <a:srgbClr val="A50021"/>
                </a:solidFill>
                <a:effectLst>
                  <a:innerShdw blurRad="69850" dist="43180" dir="5400000">
                    <a:srgbClr val="000000">
                      <a:alpha val="65000"/>
                    </a:srgbClr>
                  </a:innerShdw>
                </a:effectLst>
              </a:rPr>
              <a:t>trích sách Đệ nhị luật.</a:t>
            </a:r>
            <a:endParaRPr lang="vi-VN" sz="32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214029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24748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Người luôn sống vẹn toàn, làm điều thẳng ngay, Lòng gẫm suy lẽ thật, lưỡi không hề điêu ngoa.</a:t>
            </a:r>
            <a:endParaRPr lang="en-US" sz="540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Người chẳng dám sỉ nhục hoặc làm hại ai, Trọng kẻ tôn sợ Chúa Trời, ghét khinh phường gian manh.</a:t>
            </a:r>
            <a:endParaRPr lang="en-US" sz="540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Thề chi dẫu bị thiệt, người chẳng đơn sai. Chẳng thiết ăn hối lộ để hại người thẳng ngay</a:t>
            </a:r>
            <a:r>
              <a:rPr lang="vi-VN" sz="5400" smtClean="0">
                <a:solidFill>
                  <a:schemeClr val="bg1"/>
                </a:solidFill>
              </a:rPr>
              <a:t>.</a:t>
            </a:r>
            <a:endParaRPr lang="en-US" sz="540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a:t>
            </a:r>
            <a:r>
              <a:rPr lang="vi-VN" sz="3600" u="sng" dirty="0" smtClean="0">
                <a:solidFill>
                  <a:srgbClr val="A50021"/>
                </a:solidFill>
              </a:rPr>
              <a:t>2</a:t>
            </a:r>
            <a:endParaRPr lang="vi-VN" sz="3600" u="sng" dirty="0">
              <a:solidFill>
                <a:srgbClr val="A50021"/>
              </a:solidFill>
            </a:endParaRPr>
          </a:p>
          <a:p>
            <a:r>
              <a:rPr lang="vi-VN" sz="3600" i="1" dirty="0">
                <a:solidFill>
                  <a:srgbClr val="002060"/>
                </a:solidFill>
              </a:rPr>
              <a:t>Anh em hãy đem Lời ấy ra thực hành</a:t>
            </a:r>
            <a:r>
              <a:rPr lang="vi-VN" sz="3600" i="1" dirty="0" smtClean="0">
                <a:solidFill>
                  <a:srgbClr val="002060"/>
                </a:solidFill>
              </a:rPr>
              <a:t>.</a:t>
            </a:r>
            <a:endParaRPr lang="vi-VN" sz="3600" i="1" dirty="0">
              <a:solidFill>
                <a:srgbClr val="002060"/>
              </a:solidFill>
            </a:endParaRPr>
          </a:p>
          <a:p>
            <a:r>
              <a:rPr lang="vi-VN" sz="3600" dirty="0">
                <a:solidFill>
                  <a:srgbClr val="A50021"/>
                </a:solidFill>
              </a:rPr>
              <a:t>Bài trích thư của thánh Gia-cô-bê tông đồ.</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a:t>
            </a:r>
            <a:r>
              <a:rPr lang="vi-VN" sz="5400" smtClean="0">
                <a:solidFill>
                  <a:schemeClr val="bg1"/>
                </a:solidFill>
              </a:rPr>
              <a:t>Ngài</a:t>
            </a:r>
            <a:r>
              <a:rPr lang="en-US" sz="5400" smtClean="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9392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a:t>
            </a:r>
            <a:r>
              <a:rPr lang="vi-VN" sz="5400" smtClean="0">
                <a:solidFill>
                  <a:schemeClr val="bg1"/>
                </a:solidFill>
              </a:rPr>
              <a:t>Ngài</a:t>
            </a:r>
            <a:r>
              <a:rPr lang="en-US" sz="5400" smtClean="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13631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i="1" smtClean="0">
                <a:solidFill>
                  <a:srgbClr val="FFFF00"/>
                </a:solidFill>
              </a:rPr>
              <a:t>Bàn Tay Con</a:t>
            </a:r>
            <a:endParaRPr lang="en-US" sz="6600" b="1" i="1" dirty="0">
              <a:solidFill>
                <a:srgbClr val="FFFF00"/>
              </a:solidFill>
            </a:endParaRPr>
          </a:p>
          <a:p>
            <a:pPr algn="ctr"/>
            <a:r>
              <a:rPr lang="en-US" sz="4800" b="1" i="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u="sng">
                <a:solidFill>
                  <a:srgbClr val="FFFF00"/>
                </a:solidFill>
                <a:effectLst/>
              </a:rPr>
              <a:t>:</a:t>
            </a:r>
            <a:r>
              <a:rPr lang="en-US" sz="4900" b="0">
                <a:solidFill>
                  <a:schemeClr val="bg1"/>
                </a:solidFill>
                <a:effectLst/>
              </a:rPr>
              <a:t> </a:t>
            </a:r>
            <a:r>
              <a:rPr lang="vi-VN" sz="4900">
                <a:solidFill>
                  <a:schemeClr val="bg1"/>
                </a:solidFill>
              </a:rPr>
              <a:t>Bàn tay con làm nên mùa lúa chín. Cũng bàn tay con góp nên vườn nho lành. Nhưng bàn tay Chúa đã ban hạt giống. Hạt giống vươn cao nhiệm mầu xiết bao. Hạt giống vươn cao để thành cây lúa, để thành trái nho.</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Cám ơn, xin cám ơn Trời. Tiến dâng, xin tiến dâng Người. Này hoa trái thơm tho mà Người đã ban cho.</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u="sng">
                <a:solidFill>
                  <a:srgbClr val="FFFF00"/>
                </a:solidFill>
                <a:effectLst/>
                <a:latin typeface="+mj-lt"/>
              </a:rPr>
              <a:t>:</a:t>
            </a:r>
            <a:r>
              <a:rPr lang="en-US" sz="4600" b="0">
                <a:solidFill>
                  <a:srgbClr val="FFFF00"/>
                </a:solidFill>
                <a:effectLst/>
                <a:latin typeface="+mj-lt"/>
              </a:rPr>
              <a:t> </a:t>
            </a:r>
            <a:r>
              <a:rPr lang="vi-VN" sz="4600">
                <a:solidFill>
                  <a:schemeClr val="bg1"/>
                </a:solidFill>
              </a:rPr>
              <a:t>Hồn con đây ngày đêm thờ kính Chúa. Với ngày dâng kinh, với đêm thầm khấn cầu. Xin tạ ơn Chúa giúp con ngày tháng, tựa lúa đơm bông để thành bánh ngon, tựa trái nho xanh đến mùa nho chín, nên rượu ngát thơm.</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6000" b="0" smtClean="0">
                <a:solidFill>
                  <a:srgbClr val="FFFF00"/>
                </a:solidFill>
                <a:effectLst/>
                <a:latin typeface="+mj-lt"/>
              </a:rPr>
              <a:t>Ca Nhập Lễ Chúa Nhật XXII</a:t>
            </a:r>
            <a:br>
              <a:rPr lang="en-US" sz="6000" b="0" smtClean="0">
                <a:solidFill>
                  <a:srgbClr val="FFFF00"/>
                </a:solidFill>
                <a:effectLst/>
                <a:latin typeface="+mj-lt"/>
              </a:rPr>
            </a:br>
            <a:r>
              <a:rPr lang="en-US" sz="6000" smtClean="0">
                <a:solidFill>
                  <a:srgbClr val="FFFF00"/>
                </a:solidFill>
              </a:rPr>
              <a:t>Thường Niên</a:t>
            </a:r>
            <a:r>
              <a:rPr lang="en-US" sz="5400" b="0">
                <a:solidFill>
                  <a:srgbClr val="FFFF00"/>
                </a:solidFill>
                <a:effectLst/>
                <a:latin typeface="+mj-lt"/>
              </a:rPr>
              <a:t/>
            </a:r>
            <a:br>
              <a:rPr lang="en-US" sz="5400" b="0">
                <a:solidFill>
                  <a:srgbClr val="FFFF00"/>
                </a:solidFill>
                <a:effectLst/>
                <a:latin typeface="+mj-lt"/>
              </a:rPr>
            </a:br>
            <a:r>
              <a:rPr lang="en-US" sz="5400" b="0" smtClean="0">
                <a:solidFill>
                  <a:schemeClr val="bg1"/>
                </a:solidFill>
                <a:effectLst/>
                <a:latin typeface="+mj-lt"/>
              </a:rPr>
              <a:t>Trần Minh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Cám ơn, xin cám ơn Trời. Tiến dâng, xin tiến dâng Người. Này hoa trái thơm tho mà Người đã ban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Đón</a:t>
            </a:r>
            <a:r>
              <a:rPr lang="en-US" sz="6600" dirty="0" smtClean="0">
                <a:solidFill>
                  <a:srgbClr val="FFFF00"/>
                </a:solidFill>
              </a:rPr>
              <a:t> </a:t>
            </a:r>
            <a:r>
              <a:rPr lang="en-US" sz="6600" dirty="0" err="1" smtClean="0">
                <a:solidFill>
                  <a:srgbClr val="FFFF00"/>
                </a:solidFill>
              </a:rPr>
              <a:t>Nhận</a:t>
            </a:r>
            <a:r>
              <a:rPr lang="en-US" sz="6600" dirty="0" smtClean="0">
                <a:solidFill>
                  <a:srgbClr val="FFFF00"/>
                </a:solidFill>
              </a:rPr>
              <a:t> </a:t>
            </a: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r>
            <a:br>
              <a:rPr lang="en-US" sz="6600" dirty="0" smtClean="0">
                <a:solidFill>
                  <a:srgbClr val="FFFF00"/>
                </a:solidFill>
              </a:rPr>
            </a:br>
            <a:r>
              <a:rPr lang="en-US" sz="6000" b="0" i="1" dirty="0" err="1" smtClean="0">
                <a:solidFill>
                  <a:schemeClr val="bg1"/>
                </a:solidFill>
                <a:effectLst/>
                <a:latin typeface="+mj-lt"/>
              </a:rPr>
              <a:t>Bùi</a:t>
            </a:r>
            <a:r>
              <a:rPr lang="en-US" sz="6000" b="0" i="1" dirty="0" smtClean="0">
                <a:solidFill>
                  <a:schemeClr val="bg1"/>
                </a:solidFill>
                <a:effectLst/>
                <a:latin typeface="+mj-lt"/>
              </a:rPr>
              <a:t> </a:t>
            </a:r>
            <a:r>
              <a:rPr lang="en-US" sz="6000" b="0" i="1" dirty="0" err="1" smtClean="0">
                <a:solidFill>
                  <a:schemeClr val="bg1"/>
                </a:solidFill>
                <a:effectLst/>
                <a:latin typeface="+mj-lt"/>
              </a:rPr>
              <a:t>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FF00"/>
                </a:solidFill>
                <a:effectLst/>
              </a:rPr>
              <a:t>Tk1:</a:t>
            </a:r>
            <a:r>
              <a:rPr lang="en-US" b="0" dirty="0" smtClean="0">
                <a:solidFill>
                  <a:schemeClr val="bg1"/>
                </a:solidFill>
                <a:effectLst/>
              </a:rPr>
              <a:t> </a:t>
            </a:r>
            <a:r>
              <a:rPr lang="vi-VN" dirty="0">
                <a:solidFill>
                  <a:schemeClr val="bg1"/>
                </a:solidFill>
              </a:rPr>
              <a:t>Khi thấy người ta giả hình, tỏ ra công chính đòi giữ luật tay không uế. Chúa nhắc lời xưa ngăn ngừa, thói giả hình kia để trong đời luôn chính tâm. “Đừng lầm thờ Ta nơi đầu môi hoặc nơi công hội, tấm lòng lại xa thì ích gì dù gắng ngợi ca”.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Tk2:</a:t>
            </a:r>
            <a:r>
              <a:rPr lang="en-US" b="0" dirty="0" smtClean="0">
                <a:solidFill>
                  <a:schemeClr val="bg1"/>
                </a:solidFill>
                <a:effectLst/>
              </a:rPr>
              <a:t> </a:t>
            </a:r>
            <a:r>
              <a:rPr lang="vi-VN" dirty="0">
                <a:solidFill>
                  <a:schemeClr val="bg1"/>
                </a:solidFill>
              </a:rPr>
              <a:t>“Không có điều chi từ ngoài, vào trong tâm trí làm con người ra ô uế. Chính thứ từ trong tâm hồn, xuất lộ trào ra làm con người nên xấu xa. Và kìa người ta mong gạt qua điều răn Chúa Trời, thánh Luật bỏ rơi mà duy trì truyền thống truyền nhân”.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smtClean="0">
                <a:solidFill>
                  <a:srgbClr val="FFFF00"/>
                </a:solidFill>
                <a:effectLst/>
              </a:rPr>
              <a:t>Tk3:</a:t>
            </a:r>
            <a:r>
              <a:rPr lang="en-US" sz="4000" b="0" dirty="0" smtClean="0">
                <a:solidFill>
                  <a:schemeClr val="bg1"/>
                </a:solidFill>
                <a:effectLst/>
              </a:rPr>
              <a:t> </a:t>
            </a:r>
            <a:r>
              <a:rPr lang="vi-VN" sz="4000" dirty="0">
                <a:solidFill>
                  <a:schemeClr val="bg1"/>
                </a:solidFill>
              </a:rPr>
              <a:t> Dân Chúa thời xưa được mời, Luật thiêng tuân giữ đừng thêm điều dư hay bớt. Hãy gắng thực thi trong đời, những lời tạc ghi được ban truyền trên núi cao. Để vào miền đất sống thảnh thơi ở nơi tuôn mật, trước mặt mọi dân được công nhận dòng dõi hiền nhân.</a:t>
            </a:r>
            <a:endParaRPr lang="en-US" sz="40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 Nguyện trọn đời con luôn khiêm cung, đón nhận Lời Chúa đã rắc gieo vào lòng, Lời Hằng Sống cứu độ thế nhân. Xin ban cho con luôn kiên trung, thi hành Lời Chúa mối phúc vinh tuôn trào, đừng nghe suống mà lừa dối chính mình.</a:t>
            </a:r>
            <a:endParaRPr lang="en-US" b="0" dirty="0">
              <a:solidFill>
                <a:schemeClr val="bg1"/>
              </a:solidFill>
              <a:effectLst/>
            </a:endParaRPr>
          </a:p>
        </p:txBody>
      </p:sp>
    </p:spTree>
    <p:extLst>
      <p:ext uri="{BB962C8B-B14F-4D97-AF65-F5344CB8AC3E}">
        <p14:creationId xmlns:p14="http://schemas.microsoft.com/office/powerpoint/2010/main" val="168835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Xin dủ lòng thương con Chúa ơi, vì con kêu cầu Chúa suốt ngày. Chúa nhân hậu khoan hồng, Ngài giàu tình yêu thương với mọi kẻ kêu </a:t>
            </a:r>
            <a:r>
              <a:rPr lang="vi-VN" sz="6000" smtClean="0">
                <a:solidFill>
                  <a:schemeClr val="bg1"/>
                </a:solidFill>
                <a:latin typeface="+mj-lt"/>
              </a:rPr>
              <a:t>xin</a:t>
            </a:r>
            <a:r>
              <a:rPr lang="en-US" sz="600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Bao La Tình Chúa</a:t>
            </a:r>
            <a:r>
              <a:rPr lang="en-US" sz="5400" b="0">
                <a:solidFill>
                  <a:srgbClr val="FFFF00"/>
                </a:solidFill>
                <a:effectLst/>
                <a:latin typeface="+mj-lt"/>
              </a:rPr>
              <a:t/>
            </a:r>
            <a:br>
              <a:rPr lang="en-US" sz="5400" b="0">
                <a:solidFill>
                  <a:srgbClr val="FFFF00"/>
                </a:solidFill>
                <a:effectLst/>
                <a:latin typeface="+mj-lt"/>
              </a:rPr>
            </a:br>
            <a:r>
              <a:rPr lang="en-US" sz="5400" b="0" i="1" smtClean="0">
                <a:solidFill>
                  <a:schemeClr val="bg1"/>
                </a:solidFill>
                <a:effectLst/>
                <a:latin typeface="+mj-lt"/>
              </a:rPr>
              <a:t>Giang 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Mọi sự lành nơi con đều do chính bởi Thiên Chúa, xin Chúa giữ gìn chăm nom để con thêm lòng kính </a:t>
            </a:r>
            <a:r>
              <a:rPr lang="vi-VN" sz="6000" smtClean="0">
                <a:solidFill>
                  <a:schemeClr val="bg1"/>
                </a:solidFill>
                <a:latin typeface="+mj-lt"/>
              </a:rPr>
              <a:t>tin</a:t>
            </a:r>
            <a:r>
              <a:rPr lang="en-US" sz="6000" smtClean="0">
                <a:solidFill>
                  <a:schemeClr val="bg1"/>
                </a:solidFill>
                <a:latin typeface="+mj-lt"/>
              </a:rPr>
              <a:t>.</a:t>
            </a:r>
            <a:endParaRPr lang="vi-VN" sz="60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Xin dủ lòng thương con Chúa ơi, vì con kêu cầu Chúa suốt ngày. Chúa nhân hậu khoan hồng, Ngài giàu tình yêu thương với mọi kẻ kêu </a:t>
            </a:r>
            <a:r>
              <a:rPr lang="vi-VN" sz="6000" smtClean="0">
                <a:solidFill>
                  <a:schemeClr val="bg1"/>
                </a:solidFill>
                <a:latin typeface="+mj-lt"/>
              </a:rPr>
              <a:t>xin</a:t>
            </a:r>
            <a:r>
              <a:rPr lang="en-US" sz="600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1784</Words>
  <Application>Microsoft Office PowerPoint</Application>
  <PresentationFormat>On-screen Show (16:9)</PresentationFormat>
  <Paragraphs>106</Paragraphs>
  <Slides>77</Slides>
  <Notes>2</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36_Default Design</vt:lpstr>
      <vt:lpstr>10_Office Theme</vt:lpstr>
      <vt:lpstr>37_Default Design</vt:lpstr>
      <vt:lpstr>6_Office Theme</vt:lpstr>
      <vt:lpstr>7_Office Theme</vt:lpstr>
      <vt:lpstr>8_Office Theme</vt:lpstr>
      <vt:lpstr>3_Office Theme</vt:lpstr>
      <vt:lpstr>1_Office Theme</vt:lpstr>
      <vt:lpstr>2_Office Theme</vt:lpstr>
      <vt:lpstr>4_Office Theme</vt:lpstr>
      <vt:lpstr>PowerPoint Presentation</vt:lpstr>
      <vt:lpstr>TẬP HÁT CỘNG ĐOÀN THÁNH VỊNH 14 CHÚA NHẬT XXII THƯỜNG NIÊN NĂM B  Lm. Kim Long</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 Ca Nhập Lễ Ca Nhập Lễ Chúa Nhật XXII Thường Niên Trần Minh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Bàn tay con làm nên mùa lúa chín. Cũng bàn tay con góp nên vườn nho lành. Nhưng bàn tay Chúa đã ban hạt giống. Hạt giống vươn cao nhiệm mầu xiết bao. Hạt giống vươn cao để thành cây lúa, để thành trái nho.</vt:lpstr>
      <vt:lpstr>Đk: Cám ơn, xin cám ơn Trời. Tiến dâng, xin tiến dâng Người. Này hoa trái thơm tho mà Người đã ban cho.</vt:lpstr>
      <vt:lpstr>Tk2: Hồn con đây ngày đêm thờ kính Chúa. Với ngày dâng kinh, với đêm thầm khấn cầu. Xin tạ ơn Chúa giúp con ngày tháng, tựa lúa đơm bông để thành bánh ngon, tựa trái nho xanh đến mùa nho chín, nên rượu ngát thơm.</vt:lpstr>
      <vt:lpstr>Đk: Cám ơn, xin cám ơn Trời. Tiến dâng, xin tiến dâng Người. Này hoa trái thơm tho mà Người đã ban cho.</vt:lpstr>
      <vt:lpstr>PowerPoint Presentation</vt:lpstr>
      <vt:lpstr>PowerPoint Presentation</vt:lpstr>
      <vt:lpstr>Ca Nguyện Hiệp Lễ Đón Nhận Lời Chúa Bùi Ninh</vt:lpstr>
      <vt:lpstr>Tk1: Khi thấy người ta giả hình, tỏ ra công chính đòi giữ luật tay không uế. Chúa nhắc lời xưa ngăn ngừa, thói giả hình kia để trong đời luôn chính tâm. “Đừng lầm thờ Ta nơi đầu môi hoặc nơi công hội, tấm lòng lại xa thì ích gì dù gắng ngợi ca”.</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Tk2: “Không có điều chi từ ngoài, vào trong tâm trí làm con người ra ô uế. Chính thứ từ trong tâm hồn, xuất lộ trào ra làm con người nên xấu xa. Và kìa người ta mong gạt qua điều răn Chúa Trời, thánh Luật bỏ rơi mà duy trì truyền thống truyền nhân”.</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Tk3:  Dân Chúa thời xưa được mời, Luật thiêng tuân giữ đừng thêm điều dư hay bớt. Hãy gắng thực thi trong đời, những lời tạc ghi được ban truyền trên núi cao. Để vào miền đất sống thảnh thơi ở nơi tuôn mật, trước mặt mọi dân được công nhận dòng dõi hiền nhân.</vt:lpstr>
      <vt:lpstr>Đk:  Nguyện trọn đời con luôn khiêm cung, đón nhận Lời Chúa đã rắc gieo vào lòng, Lời Hằng Sống cứu độ thế nhân. Xin ban cho con luôn kiên trung, thi hành Lời Chúa mối phúc vinh tuôn trào, đừng nghe suống mà lừa dối chính mình.</vt:lpstr>
      <vt:lpstr>PowerPoint Presentation</vt:lpstr>
      <vt:lpstr>Chúa Nhật XX TN Năm A </vt:lpstr>
      <vt:lpstr>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112</cp:revision>
  <dcterms:created xsi:type="dcterms:W3CDTF">2023-05-21T07:25:42Z</dcterms:created>
  <dcterms:modified xsi:type="dcterms:W3CDTF">2024-07-24T00:50:07Z</dcterms:modified>
</cp:coreProperties>
</file>