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sldIdLst>
    <p:sldId id="376" r:id="rId13"/>
    <p:sldId id="695" r:id="rId14"/>
    <p:sldId id="696" r:id="rId15"/>
    <p:sldId id="669" r:id="rId16"/>
    <p:sldId id="670" r:id="rId17"/>
    <p:sldId id="671" r:id="rId18"/>
    <p:sldId id="553" r:id="rId19"/>
    <p:sldId id="443" r:id="rId20"/>
    <p:sldId id="585" r:id="rId21"/>
    <p:sldId id="684" r:id="rId22"/>
    <p:sldId id="685" r:id="rId23"/>
    <p:sldId id="686" r:id="rId24"/>
    <p:sldId id="672" r:id="rId25"/>
    <p:sldId id="384" r:id="rId26"/>
    <p:sldId id="386" r:id="rId27"/>
    <p:sldId id="387" r:id="rId28"/>
    <p:sldId id="388" r:id="rId29"/>
    <p:sldId id="389" r:id="rId30"/>
    <p:sldId id="390" r:id="rId31"/>
    <p:sldId id="391" r:id="rId32"/>
    <p:sldId id="647" r:id="rId33"/>
    <p:sldId id="649" r:id="rId34"/>
    <p:sldId id="657" r:id="rId35"/>
    <p:sldId id="658" r:id="rId36"/>
    <p:sldId id="659" r:id="rId37"/>
    <p:sldId id="660" r:id="rId38"/>
    <p:sldId id="661" r:id="rId39"/>
    <p:sldId id="662" r:id="rId40"/>
    <p:sldId id="663" r:id="rId41"/>
    <p:sldId id="664" r:id="rId42"/>
    <p:sldId id="665" r:id="rId43"/>
    <p:sldId id="666" r:id="rId44"/>
    <p:sldId id="653" r:id="rId45"/>
    <p:sldId id="687" r:id="rId46"/>
    <p:sldId id="648"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59" r:id="rId64"/>
    <p:sldId id="561" r:id="rId65"/>
    <p:sldId id="688" r:id="rId66"/>
    <p:sldId id="614" r:id="rId67"/>
    <p:sldId id="689" r:id="rId68"/>
    <p:sldId id="276" r:id="rId69"/>
    <p:sldId id="650" r:id="rId70"/>
    <p:sldId id="277" r:id="rId71"/>
    <p:sldId id="279" r:id="rId72"/>
    <p:sldId id="278" r:id="rId73"/>
    <p:sldId id="675" r:id="rId74"/>
    <p:sldId id="690" r:id="rId75"/>
    <p:sldId id="290" r:id="rId76"/>
    <p:sldId id="691" r:id="rId77"/>
    <p:sldId id="676" r:id="rId78"/>
    <p:sldId id="692" r:id="rId79"/>
    <p:sldId id="291" r:id="rId80"/>
    <p:sldId id="693" r:id="rId81"/>
    <p:sldId id="292" r:id="rId82"/>
    <p:sldId id="651" r:id="rId83"/>
    <p:sldId id="293" r:id="rId84"/>
    <p:sldId id="563" r:id="rId85"/>
    <p:sldId id="564" r:id="rId86"/>
    <p:sldId id="634" r:id="rId87"/>
    <p:sldId id="694" r:id="rId88"/>
    <p:sldId id="674"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3268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241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0372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3715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1636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68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0690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792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226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440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8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31853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50000"/>
              </a:lnSpc>
            </a:pPr>
            <a:r>
              <a:rPr lang="en-US" sz="5400" b="0" dirty="0">
                <a:solidFill>
                  <a:srgbClr val="FFFF00"/>
                </a:solidFill>
                <a:effectLst/>
                <a:latin typeface="+mj-lt"/>
              </a:rPr>
              <a:t>CHÚA NHẬT XX</a:t>
            </a:r>
            <a:br>
              <a:rPr lang="en-US" sz="5400" b="0" dirty="0">
                <a:solidFill>
                  <a:srgbClr val="FFFF00"/>
                </a:solidFill>
                <a:effectLst/>
                <a:latin typeface="+mj-lt"/>
              </a:rPr>
            </a:br>
            <a:r>
              <a:rPr lang="en-US" sz="5400" b="0" dirty="0">
                <a:solidFill>
                  <a:srgbClr val="FFFF00"/>
                </a:solidFill>
                <a:effectLst/>
                <a:latin typeface="+mj-lt"/>
              </a:rPr>
              <a:t>THƯỜNG NIÊN NĂM B</a:t>
            </a:r>
            <a:endParaRPr lang="en-US" sz="4800" b="0" dirty="0">
              <a:solidFill>
                <a:srgbClr val="FFFF00"/>
              </a:solidFill>
              <a:effectLst/>
              <a:latin typeface="+mj-lt"/>
            </a:endParaRPr>
          </a:p>
        </p:txBody>
      </p:sp>
      <p:pic>
        <p:nvPicPr>
          <p:cNvPr id="3" name="Picture 2">
            <a:extLst>
              <a:ext uri="{FF2B5EF4-FFF2-40B4-BE49-F238E27FC236}">
                <a16:creationId xmlns:a16="http://schemas.microsoft.com/office/drawing/2014/main" id="{BE63000C-4992-9D06-CC9C-C477D9524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1349350"/>
          </a:xfrm>
          <a:prstGeom prst="rect">
            <a:avLst/>
          </a:prstGeom>
        </p:spPr>
      </p:pic>
      <p:sp>
        <p:nvSpPr>
          <p:cNvPr id="4" name="TextBox 3">
            <a:extLst>
              <a:ext uri="{FF2B5EF4-FFF2-40B4-BE49-F238E27FC236}">
                <a16:creationId xmlns:a16="http://schemas.microsoft.com/office/drawing/2014/main" id="{1A3750AA-1322-CDAF-082F-E5D61A0DD62F}"/>
              </a:ext>
            </a:extLst>
          </p:cNvPr>
          <p:cNvSpPr txBox="1"/>
          <p:nvPr/>
        </p:nvSpPr>
        <p:spPr>
          <a:xfrm>
            <a:off x="2160483" y="514350"/>
            <a:ext cx="4289829" cy="830997"/>
          </a:xfrm>
          <a:prstGeom prst="rect">
            <a:avLst/>
          </a:prstGeom>
          <a:noFill/>
        </p:spPr>
        <p:txBody>
          <a:bodyPr wrap="none" rtlCol="0">
            <a:spAutoFit/>
          </a:bodyPr>
          <a:lstStyle/>
          <a:p>
            <a:pPr algn="ctr"/>
            <a:r>
              <a:rPr lang="en-US" sz="2400" dirty="0">
                <a:solidFill>
                  <a:srgbClr val="FFFF00"/>
                </a:solidFill>
              </a:rPr>
              <a:t>CA ĐOÀN THÁNH TÊRÊSA AVILA</a:t>
            </a:r>
          </a:p>
          <a:p>
            <a:pPr algn="ctr"/>
            <a:r>
              <a:rPr lang="en-US" sz="2400" dirty="0">
                <a:solidFill>
                  <a:srgbClr val="FFFF00"/>
                </a:solidFill>
              </a:rPr>
              <a:t>GIÁO XỨ THIÊN ÂN</a:t>
            </a:r>
          </a:p>
        </p:txBody>
      </p:sp>
    </p:spTree>
    <p:extLst>
      <p:ext uri="{BB962C8B-B14F-4D97-AF65-F5344CB8AC3E}">
        <p14:creationId xmlns:p14="http://schemas.microsoft.com/office/powerpoint/2010/main" val="60241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a:solidFill>
                  <a:srgbClr val="FFFF00"/>
                </a:solidFill>
                <a:latin typeface="+mj-lt"/>
              </a:rPr>
              <a:t>ĐK: </a:t>
            </a:r>
            <a:r>
              <a:rPr lang="vi-VN" sz="5400" dirty="0">
                <a:solidFill>
                  <a:schemeClr val="bg1"/>
                </a:solidFill>
                <a:latin typeface="+mj-lt"/>
              </a:rPr>
              <a:t>Tâm tư con, mừng vui trong Chúa, khi đi lên, thánh cung diệu huyền. Con mơ say, về bên nhan Chúa, Trời để tuổi xuân chan chứa niềm vui.</a:t>
            </a:r>
            <a:endParaRPr lang="vi-VN" sz="5400" b="0" dirty="0">
              <a:solidFill>
                <a:schemeClr val="bg1"/>
              </a:solidFill>
              <a:effectLst/>
              <a:latin typeface="+mj-lt"/>
            </a:endParaRPr>
          </a:p>
        </p:txBody>
      </p:sp>
    </p:spTree>
    <p:extLst>
      <p:ext uri="{BB962C8B-B14F-4D97-AF65-F5344CB8AC3E}">
        <p14:creationId xmlns:p14="http://schemas.microsoft.com/office/powerpoint/2010/main" val="38786095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a:solidFill>
                  <a:srgbClr val="FFFF00"/>
                </a:solidFill>
                <a:latin typeface="+mj-lt"/>
              </a:rPr>
              <a:t>Pk2:  </a:t>
            </a:r>
            <a:r>
              <a:rPr lang="vi-VN" sz="5000" dirty="0">
                <a:solidFill>
                  <a:schemeClr val="bg1"/>
                </a:solidFill>
                <a:latin typeface="+mj-lt"/>
              </a:rPr>
              <a:t>Đẹp thay những tháng năm ngợi ca Chúa hết lòng, đàn ơi hãy tấu vang tình thương Chúa chí nhân. Mừng vui thay khi được dâng hiến tuổi xuân con với niềm cảm mến, Chúa ơi, biết bao êm đềm</a:t>
            </a:r>
            <a:endParaRPr lang="vi-VN" sz="5000" b="0" dirty="0">
              <a:solidFill>
                <a:schemeClr val="bg1"/>
              </a:solidFill>
              <a:effectLst/>
              <a:latin typeface="+mj-lt"/>
            </a:endParaRPr>
          </a:p>
        </p:txBody>
      </p:sp>
    </p:spTree>
    <p:extLst>
      <p:ext uri="{BB962C8B-B14F-4D97-AF65-F5344CB8AC3E}">
        <p14:creationId xmlns:p14="http://schemas.microsoft.com/office/powerpoint/2010/main" val="26455809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a:solidFill>
                  <a:srgbClr val="FFFF00"/>
                </a:solidFill>
                <a:latin typeface="+mj-lt"/>
              </a:rPr>
              <a:t>ĐK: </a:t>
            </a:r>
            <a:r>
              <a:rPr lang="vi-VN" sz="5400" dirty="0">
                <a:solidFill>
                  <a:schemeClr val="bg1"/>
                </a:solidFill>
                <a:latin typeface="+mj-lt"/>
              </a:rPr>
              <a:t>Tâm tư con, mừng vui trong Chúa, khi đi lên, thánh cung diệu huyền. Con mơ say, về bên nhan Chúa, Trời để tuổi xuân chan chứa niềm vui.</a:t>
            </a:r>
            <a:endParaRPr lang="vi-VN" sz="5400" b="0" dirty="0">
              <a:solidFill>
                <a:schemeClr val="bg1"/>
              </a:solidFill>
              <a:effectLst/>
              <a:latin typeface="+mj-lt"/>
            </a:endParaRPr>
          </a:p>
        </p:txBody>
      </p:sp>
    </p:spTree>
    <p:extLst>
      <p:ext uri="{BB962C8B-B14F-4D97-AF65-F5344CB8AC3E}">
        <p14:creationId xmlns:p14="http://schemas.microsoft.com/office/powerpoint/2010/main" val="35755919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endParaRPr lang="en-US" sz="3600" b="0" dirty="0">
              <a:solidFill>
                <a:srgbClr val="FFFF00"/>
              </a:solidFill>
              <a:effectLst/>
              <a:latin typeface="+mj-lt"/>
              <a:cs typeface="Times New Roman" panose="02020603050405020304" pitchFamily="18" charset="0"/>
            </a:endParaRPr>
          </a:p>
          <a:p>
            <a:pPr eaLnBrk="1" hangingPunct="1"/>
            <a:r>
              <a:rPr lang="en-US" sz="7200" b="0" dirty="0">
                <a:solidFill>
                  <a:srgbClr val="FFFF00"/>
                </a:solidFill>
                <a:effectLst/>
                <a:latin typeface="+mj-lt"/>
                <a:cs typeface="Times New Roman" panose="02020603050405020304" pitchFamily="18" charset="0"/>
              </a:rPr>
              <a:t>KINH VINH DANH</a:t>
            </a:r>
          </a:p>
          <a:p>
            <a:pPr eaLnBrk="1" hangingPunct="1"/>
            <a:r>
              <a:rPr lang="en-US" sz="7200" b="0" dirty="0" err="1">
                <a:solidFill>
                  <a:srgbClr val="FFFF00"/>
                </a:solidFill>
                <a:effectLst/>
                <a:latin typeface="+mj-lt"/>
                <a:cs typeface="Times New Roman" panose="02020603050405020304" pitchFamily="18" charset="0"/>
              </a:rPr>
              <a:t>Ca</a:t>
            </a:r>
            <a:r>
              <a:rPr lang="en-US" sz="7200" b="0" dirty="0">
                <a:solidFill>
                  <a:srgbClr val="FFFF00"/>
                </a:solidFill>
                <a:effectLst/>
                <a:latin typeface="+mj-lt"/>
                <a:cs typeface="Times New Roman" panose="02020603050405020304" pitchFamily="18" charset="0"/>
              </a:rPr>
              <a:t> </a:t>
            </a:r>
            <a:r>
              <a:rPr lang="en-US" sz="7200" b="0" dirty="0" err="1">
                <a:solidFill>
                  <a:srgbClr val="FFFF00"/>
                </a:solidFill>
                <a:effectLst/>
                <a:latin typeface="+mj-lt"/>
                <a:cs typeface="Times New Roman" panose="02020603050405020304" pitchFamily="18" charset="0"/>
              </a:rPr>
              <a:t>Lên</a:t>
            </a:r>
            <a:r>
              <a:rPr lang="en-US" sz="7200" b="0" dirty="0">
                <a:solidFill>
                  <a:srgbClr val="FFFF00"/>
                </a:solidFill>
                <a:effectLst/>
                <a:latin typeface="+mj-lt"/>
                <a:cs typeface="Times New Roman" panose="02020603050405020304" pitchFamily="18" charset="0"/>
              </a:rPr>
              <a:t> </a:t>
            </a:r>
            <a:r>
              <a:rPr lang="en-US" sz="7200" b="0" dirty="0" err="1">
                <a:solidFill>
                  <a:srgbClr val="FFFF00"/>
                </a:solidFill>
                <a:effectLst/>
                <a:latin typeface="+mj-lt"/>
                <a:cs typeface="Times New Roman" panose="02020603050405020304" pitchFamily="18" charset="0"/>
              </a:rPr>
              <a:t>Đi</a:t>
            </a:r>
            <a:r>
              <a:rPr lang="en-US" sz="7200" b="0" dirty="0">
                <a:solidFill>
                  <a:srgbClr val="FFFF00"/>
                </a:solidFill>
                <a:effectLst/>
                <a:latin typeface="+mj-lt"/>
                <a:cs typeface="Times New Roman" panose="02020603050405020304" pitchFamily="18" charset="0"/>
              </a:rPr>
              <a:t> 2</a:t>
            </a: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63213976-789A-CF8E-9C65-96C58C91E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377431"/>
            <a:ext cx="3352800" cy="611306"/>
          </a:xfrm>
          <a:prstGeom prst="rect">
            <a:avLst/>
          </a:prstGeom>
        </p:spPr>
      </p:pic>
      <p:sp>
        <p:nvSpPr>
          <p:cNvPr id="5" name="TextBox 4">
            <a:extLst>
              <a:ext uri="{FF2B5EF4-FFF2-40B4-BE49-F238E27FC236}">
                <a16:creationId xmlns:a16="http://schemas.microsoft.com/office/drawing/2014/main" id="{98A0EA66-C7E9-795F-623F-B601547C2919}"/>
              </a:ext>
            </a:extLst>
          </p:cNvPr>
          <p:cNvSpPr txBox="1"/>
          <p:nvPr/>
        </p:nvSpPr>
        <p:spPr>
          <a:xfrm>
            <a:off x="685800" y="4476750"/>
            <a:ext cx="3048000" cy="461665"/>
          </a:xfrm>
          <a:prstGeom prst="rect">
            <a:avLst/>
          </a:prstGeom>
          <a:noFill/>
        </p:spPr>
        <p:txBody>
          <a:bodyPr wrap="square" rtlCol="0">
            <a:spAutoFit/>
          </a:bodyPr>
          <a:lstStyle/>
          <a:p>
            <a:pPr algn="ctr"/>
            <a:r>
              <a:rPr lang="en-US" sz="1200" dirty="0">
                <a:solidFill>
                  <a:srgbClr val="FFFF00"/>
                </a:solidFill>
              </a:rPr>
              <a:t>CA ĐOÀN THÁNH TÊRÊSA AVILA</a:t>
            </a:r>
          </a:p>
          <a:p>
            <a:pPr algn="ctr"/>
            <a:r>
              <a:rPr lang="en-US" sz="1200" dirty="0">
                <a:solidFill>
                  <a:srgbClr val="FFFF00"/>
                </a:solidFill>
              </a:rPr>
              <a:t>GIÁO XỨ THIÊN ÂN</a:t>
            </a:r>
          </a:p>
        </p:txBody>
      </p:sp>
    </p:spTree>
    <p:extLst>
      <p:ext uri="{BB962C8B-B14F-4D97-AF65-F5344CB8AC3E}">
        <p14:creationId xmlns:p14="http://schemas.microsoft.com/office/powerpoint/2010/main" val="326326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dirty="0">
                <a:solidFill>
                  <a:srgbClr val="FFFF00"/>
                </a:solidFill>
              </a:rPr>
            </a:br>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br>
              <a:rPr lang="en-US" i="1" dirty="0">
                <a:solidFill>
                  <a:schemeClr val="bg1"/>
                </a:solidFill>
              </a:rPr>
            </a:br>
            <a:br>
              <a:rPr lang="pt-BR" i="1" dirty="0">
                <a:solidFill>
                  <a:schemeClr val="bg1"/>
                </a:solidFill>
              </a:rPr>
            </a:br>
            <a:endParaRPr lang="en-US" i="1" dirty="0">
              <a:solidFill>
                <a:schemeClr val="bg1"/>
              </a:solidFill>
            </a:endParaRPr>
          </a:p>
        </p:txBody>
      </p:sp>
      <p:pic>
        <p:nvPicPr>
          <p:cNvPr id="3" name="Picture 2">
            <a:extLst>
              <a:ext uri="{FF2B5EF4-FFF2-40B4-BE49-F238E27FC236}">
                <a16:creationId xmlns:a16="http://schemas.microsoft.com/office/drawing/2014/main" id="{D29A3B75-929C-8058-A102-00532A4F1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867150"/>
            <a:ext cx="4343400" cy="820855"/>
          </a:xfrm>
          <a:prstGeom prst="rect">
            <a:avLst/>
          </a:prstGeom>
        </p:spPr>
      </p:pic>
      <p:sp>
        <p:nvSpPr>
          <p:cNvPr id="4" name="TextBox 3">
            <a:extLst>
              <a:ext uri="{FF2B5EF4-FFF2-40B4-BE49-F238E27FC236}">
                <a16:creationId xmlns:a16="http://schemas.microsoft.com/office/drawing/2014/main" id="{0B5F56C1-AC7A-2E52-E203-AE8E10AB2754}"/>
              </a:ext>
            </a:extLst>
          </p:cNvPr>
          <p:cNvSpPr txBox="1"/>
          <p:nvPr/>
        </p:nvSpPr>
        <p:spPr>
          <a:xfrm>
            <a:off x="3200400" y="3968175"/>
            <a:ext cx="3048000" cy="584775"/>
          </a:xfrm>
          <a:prstGeom prst="rect">
            <a:avLst/>
          </a:prstGeom>
          <a:noFill/>
        </p:spPr>
        <p:txBody>
          <a:bodyPr wrap="square" rtlCol="0">
            <a:spAutoFit/>
          </a:bodyPr>
          <a:lstStyle/>
          <a:p>
            <a:pPr algn="ctr"/>
            <a:r>
              <a:rPr lang="en-US" sz="1600" dirty="0">
                <a:solidFill>
                  <a:srgbClr val="FFFF00"/>
                </a:solidFill>
              </a:rPr>
              <a:t>CA ĐOÀN THÁNH TÊRÊSA AVILA</a:t>
            </a:r>
          </a:p>
          <a:p>
            <a:pPr algn="ctr"/>
            <a:r>
              <a:rPr lang="en-US" sz="1600" dirty="0">
                <a:solidFill>
                  <a:srgbClr val="FFFF00"/>
                </a:solidFill>
              </a:rPr>
              <a:t>GIÁO XỨ THIÊN ÂN</a:t>
            </a:r>
          </a:p>
        </p:txBody>
      </p:sp>
    </p:spTree>
    <p:extLst>
      <p:ext uri="{BB962C8B-B14F-4D97-AF65-F5344CB8AC3E}">
        <p14:creationId xmlns:p14="http://schemas.microsoft.com/office/powerpoint/2010/main" val="287623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Con ơi nghe ta dậy dỗ cho biết đường mà thờ kính Chúa luôn. Hỡi những người mong sống còn, mong hưởng những ngày vinh phúc và an khang.</a:t>
            </a:r>
            <a:endParaRPr lang="en-US" sz="5400">
              <a:solidFill>
                <a:schemeClr val="bg1"/>
              </a:solidFill>
            </a:endParaRPr>
          </a:p>
        </p:txBody>
      </p:sp>
    </p:spTree>
    <p:extLst>
      <p:ext uri="{BB962C8B-B14F-4D97-AF65-F5344CB8AC3E}">
        <p14:creationId xmlns:p14="http://schemas.microsoft.com/office/powerpoint/2010/main" val="327562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50000"/>
              </a:lnSpc>
            </a:pPr>
            <a:r>
              <a:rPr lang="en-US" sz="5400" b="0" dirty="0">
                <a:solidFill>
                  <a:srgbClr val="FFFF00"/>
                </a:solidFill>
                <a:effectLst/>
                <a:latin typeface="+mj-lt"/>
              </a:rPr>
              <a:t>TẬP HÁT CỘNG ĐOÀN</a:t>
            </a:r>
            <a:endParaRPr lang="en-US" sz="4800" b="0" dirty="0">
              <a:solidFill>
                <a:srgbClr val="FFFF00"/>
              </a:solidFill>
              <a:effectLst/>
              <a:latin typeface="+mj-lt"/>
            </a:endParaRPr>
          </a:p>
        </p:txBody>
      </p:sp>
      <p:pic>
        <p:nvPicPr>
          <p:cNvPr id="3" name="Picture 2">
            <a:extLst>
              <a:ext uri="{FF2B5EF4-FFF2-40B4-BE49-F238E27FC236}">
                <a16:creationId xmlns:a16="http://schemas.microsoft.com/office/drawing/2014/main" id="{BE63000C-4992-9D06-CC9C-C477D9524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1349350"/>
          </a:xfrm>
          <a:prstGeom prst="rect">
            <a:avLst/>
          </a:prstGeom>
        </p:spPr>
      </p:pic>
      <p:sp>
        <p:nvSpPr>
          <p:cNvPr id="4" name="TextBox 3">
            <a:extLst>
              <a:ext uri="{FF2B5EF4-FFF2-40B4-BE49-F238E27FC236}">
                <a16:creationId xmlns:a16="http://schemas.microsoft.com/office/drawing/2014/main" id="{1A3750AA-1322-CDAF-082F-E5D61A0DD62F}"/>
              </a:ext>
            </a:extLst>
          </p:cNvPr>
          <p:cNvSpPr txBox="1"/>
          <p:nvPr/>
        </p:nvSpPr>
        <p:spPr>
          <a:xfrm>
            <a:off x="2160483" y="514350"/>
            <a:ext cx="4289829" cy="830997"/>
          </a:xfrm>
          <a:prstGeom prst="rect">
            <a:avLst/>
          </a:prstGeom>
          <a:noFill/>
        </p:spPr>
        <p:txBody>
          <a:bodyPr wrap="none" rtlCol="0">
            <a:spAutoFit/>
          </a:bodyPr>
          <a:lstStyle/>
          <a:p>
            <a:pPr algn="ctr"/>
            <a:r>
              <a:rPr lang="en-US" sz="2400" dirty="0">
                <a:solidFill>
                  <a:srgbClr val="FFFF00"/>
                </a:solidFill>
              </a:rPr>
              <a:t>CA ĐOÀN THÁNH TÊRÊSA AVILA</a:t>
            </a:r>
          </a:p>
          <a:p>
            <a:pPr algn="ctr"/>
            <a:r>
              <a:rPr lang="en-US" sz="2400" dirty="0">
                <a:solidFill>
                  <a:srgbClr val="FFFF00"/>
                </a:solidFill>
              </a:rPr>
              <a:t>GIÁO XỨ THIÊN ÂN</a:t>
            </a:r>
          </a:p>
        </p:txBody>
      </p:sp>
    </p:spTree>
    <p:extLst>
      <p:ext uri="{BB962C8B-B14F-4D97-AF65-F5344CB8AC3E}">
        <p14:creationId xmlns:p14="http://schemas.microsoft.com/office/powerpoint/2010/main" val="400029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rgbClr val="FFFF00"/>
                </a:solidFill>
              </a:rPr>
              <a:t>Alleluia-Alleluia</a:t>
            </a:r>
            <a:r>
              <a:rPr lang="vi-VN" sz="6000" dirty="0">
                <a:solidFill>
                  <a:schemeClr val="bg1"/>
                </a:solidFill>
              </a:rPr>
              <a:t> Chúa nói:  Ai ăn Thịt Tôi và uống Máu Tôi, thì người ấy sẽ ở trong Tôi, và Tôi ở trong người ấy. </a:t>
            </a:r>
            <a:r>
              <a:rPr lang="vi-VN" sz="6000" dirty="0">
                <a:solidFill>
                  <a:srgbClr val="FFFF00"/>
                </a:solidFill>
              </a:rPr>
              <a:t>Alleluia…</a:t>
            </a:r>
          </a:p>
        </p:txBody>
      </p:sp>
    </p:spTree>
    <p:extLst>
      <p:ext uri="{BB962C8B-B14F-4D97-AF65-F5344CB8AC3E}">
        <p14:creationId xmlns:p14="http://schemas.microsoft.com/office/powerpoint/2010/main" val="3438795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 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rgbClr val="FFFF00"/>
                </a:solidFill>
              </a:rPr>
              <a:t>Alleluia-Alleluia</a:t>
            </a:r>
            <a:r>
              <a:rPr lang="vi-VN" sz="6000" dirty="0">
                <a:solidFill>
                  <a:schemeClr val="bg1"/>
                </a:solidFill>
              </a:rPr>
              <a:t> Chúa nói:  Ai ăn Thịt Tôi và uống Máu Tôi, thì người ấy sẽ ở trong Tôi, và Tôi ở trong người ấy. </a:t>
            </a:r>
            <a:r>
              <a:rPr lang="vi-VN" sz="6000" dirty="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được</a:t>
            </a:r>
            <a:r>
              <a:rPr lang="en-US" sz="3200" dirty="0"/>
              <a:t> </a:t>
            </a:r>
            <a:r>
              <a:rPr lang="en-US" sz="3200" dirty="0" err="1"/>
              <a:t>nên</a:t>
            </a:r>
            <a:r>
              <a:rPr lang="en-US" sz="3200" dirty="0"/>
              <a:t> </a:t>
            </a:r>
            <a:r>
              <a:rPr lang="en-US" sz="3200" dirty="0" err="1"/>
              <a:t>một</a:t>
            </a:r>
            <a:r>
              <a:rPr lang="en-US" sz="3200" dirty="0"/>
              <a:t> </a:t>
            </a:r>
            <a:r>
              <a:rPr lang="en-US" sz="3200" dirty="0" err="1"/>
              <a:t>với</a:t>
            </a:r>
            <a:r>
              <a:rPr lang="en-US" sz="3200" dirty="0"/>
              <a:t> </a:t>
            </a:r>
            <a:r>
              <a:rPr lang="en-US" sz="3200" dirty="0" err="1"/>
              <a:t>Đức</a:t>
            </a:r>
            <a:r>
              <a:rPr lang="en-US" sz="3200" dirty="0"/>
              <a:t> Ki-</a:t>
            </a:r>
            <a:r>
              <a:rPr lang="en-US" sz="3200" dirty="0" err="1"/>
              <a:t>tô</a:t>
            </a:r>
            <a:r>
              <a:rPr lang="en-US" sz="3200" dirty="0"/>
              <a:t>,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chuẩn</a:t>
            </a:r>
            <a:r>
              <a:rPr lang="en-US" sz="3200" dirty="0"/>
              <a:t> </a:t>
            </a:r>
            <a:r>
              <a:rPr lang="en-US" sz="3200" dirty="0" err="1"/>
              <a:t>bị</a:t>
            </a:r>
            <a:r>
              <a:rPr lang="en-US" sz="3200" dirty="0"/>
              <a:t> </a:t>
            </a:r>
            <a:r>
              <a:rPr lang="en-US" sz="3200" dirty="0" err="1"/>
              <a:t>tâm</a:t>
            </a:r>
            <a:r>
              <a:rPr lang="en-US" sz="3200" dirty="0"/>
              <a:t> </a:t>
            </a:r>
            <a:r>
              <a:rPr lang="en-US" sz="3200" dirty="0" err="1"/>
              <a:t>hồn</a:t>
            </a:r>
            <a:r>
              <a:rPr lang="en-US" sz="3200" dirty="0"/>
              <a:t> </a:t>
            </a:r>
            <a:r>
              <a:rPr lang="en-US" sz="3200" dirty="0" err="1"/>
              <a:t>xứng</a:t>
            </a:r>
            <a:r>
              <a:rPr lang="en-US" sz="3200" dirty="0"/>
              <a:t> </a:t>
            </a:r>
            <a:r>
              <a:rPr lang="en-US" sz="3200" dirty="0" err="1"/>
              <a:t>đáng</a:t>
            </a:r>
            <a:r>
              <a:rPr lang="en-US" sz="3200" dirty="0"/>
              <a:t> </a:t>
            </a:r>
            <a:r>
              <a:rPr lang="en-US" sz="3200" dirty="0" err="1"/>
              <a:t>để</a:t>
            </a:r>
            <a:r>
              <a:rPr lang="en-US" sz="3200" dirty="0"/>
              <a:t> </a:t>
            </a:r>
            <a:r>
              <a:rPr lang="en-US" sz="3200" dirty="0" err="1"/>
              <a:t>rước</a:t>
            </a:r>
            <a:r>
              <a:rPr lang="en-US" sz="3200" dirty="0"/>
              <a:t> </a:t>
            </a:r>
            <a:r>
              <a:rPr lang="en-US" sz="3200" dirty="0" err="1"/>
              <a:t>Chúa</a:t>
            </a:r>
            <a:r>
              <a:rPr lang="en-US" sz="3200" dirty="0"/>
              <a:t> </a:t>
            </a:r>
            <a:r>
              <a:rPr lang="en-US" sz="3200" dirty="0" err="1"/>
              <a:t>với</a:t>
            </a:r>
            <a:r>
              <a:rPr lang="en-US" sz="3200" dirty="0"/>
              <a:t> </a:t>
            </a:r>
            <a:r>
              <a:rPr lang="en-US" sz="3200" dirty="0" err="1"/>
              <a:t>lòng</a:t>
            </a:r>
            <a:r>
              <a:rPr lang="en-US" sz="3200" dirty="0"/>
              <a:t> tin </a:t>
            </a:r>
            <a:r>
              <a:rPr lang="en-US" sz="3200" dirty="0" err="1"/>
              <a:t>vững</a:t>
            </a:r>
            <a:r>
              <a:rPr lang="en-US" sz="3200" dirty="0"/>
              <a:t> </a:t>
            </a:r>
            <a:r>
              <a:rPr lang="en-US" sz="3200" dirty="0" err="1"/>
              <a:t>vàng</a:t>
            </a:r>
            <a:r>
              <a:rPr lang="en-US" sz="3200" dirty="0"/>
              <a:t> </a:t>
            </a:r>
            <a:r>
              <a:rPr lang="en-US" sz="3200" dirty="0" err="1"/>
              <a:t>và</a:t>
            </a:r>
            <a:r>
              <a:rPr lang="en-US" sz="3200" dirty="0"/>
              <a:t> </a:t>
            </a:r>
            <a:r>
              <a:rPr lang="en-US" sz="3200" dirty="0" err="1"/>
              <a:t>lòng</a:t>
            </a:r>
            <a:r>
              <a:rPr lang="en-US" sz="3200" dirty="0"/>
              <a:t> </a:t>
            </a:r>
            <a:r>
              <a:rPr lang="en-US" sz="3200" dirty="0" err="1"/>
              <a:t>mến</a:t>
            </a:r>
            <a:r>
              <a:rPr lang="en-US" sz="3200" dirty="0"/>
              <a:t> </a:t>
            </a:r>
            <a:r>
              <a:rPr lang="en-US" sz="3200" dirty="0" err="1"/>
              <a:t>thiết</a:t>
            </a:r>
            <a:r>
              <a:rPr lang="en-US" sz="3200" dirty="0"/>
              <a:t> </a:t>
            </a:r>
            <a:r>
              <a:rPr lang="en-US" sz="3200" dirty="0" err="1"/>
              <a:t>tha</a:t>
            </a:r>
            <a:r>
              <a:rPr lang="en-US" sz="3200" dirty="0"/>
              <a:t>. </a:t>
            </a:r>
            <a:r>
              <a:rPr lang="en-US" sz="3200" dirty="0" err="1"/>
              <a:t>Với</a:t>
            </a:r>
            <a:r>
              <a:rPr lang="en-US" sz="3200" dirty="0"/>
              <a:t> </a:t>
            </a:r>
            <a:r>
              <a:rPr lang="en-US" sz="3200" dirty="0" err="1"/>
              <a:t>ước</a:t>
            </a:r>
            <a:r>
              <a:rPr lang="en-US" sz="3200" dirty="0"/>
              <a:t> </a:t>
            </a:r>
            <a:r>
              <a:rPr lang="en-US" sz="3200" dirty="0" err="1"/>
              <a:t>mong</a:t>
            </a:r>
            <a:r>
              <a:rPr lang="en-US" sz="3200" dirty="0"/>
              <a:t> </a:t>
            </a:r>
            <a:r>
              <a:rPr lang="en-US" sz="3200" dirty="0" err="1"/>
              <a:t>được</a:t>
            </a:r>
            <a:r>
              <a:rPr lang="en-US" sz="3200" dirty="0"/>
              <a:t> </a:t>
            </a:r>
            <a:r>
              <a:rPr lang="en-US" sz="3200" dirty="0" err="1"/>
              <a:t>kết</a:t>
            </a:r>
            <a:r>
              <a:rPr lang="en-US" sz="3200" dirty="0"/>
              <a:t> </a:t>
            </a:r>
            <a:r>
              <a:rPr lang="en-US" sz="3200" dirty="0" err="1"/>
              <a:t>hợp</a:t>
            </a:r>
            <a:r>
              <a:rPr lang="en-US" sz="3200" dirty="0"/>
              <a:t> </a:t>
            </a:r>
            <a:r>
              <a:rPr lang="en-US" sz="3200" dirty="0" err="1"/>
              <a:t>mật</a:t>
            </a:r>
            <a:r>
              <a:rPr lang="en-US" sz="3200" dirty="0"/>
              <a:t> </a:t>
            </a:r>
            <a:r>
              <a:rPr lang="en-US" sz="3200" dirty="0" err="1"/>
              <a:t>thiết</a:t>
            </a:r>
            <a:r>
              <a:rPr lang="en-US" sz="3200" dirty="0"/>
              <a:t> </a:t>
            </a:r>
            <a:r>
              <a:rPr lang="en-US" sz="3200" dirty="0" err="1"/>
              <a:t>với</a:t>
            </a:r>
            <a:r>
              <a:rPr lang="en-US" sz="3200" dirty="0"/>
              <a:t> </a:t>
            </a:r>
            <a:r>
              <a:rPr lang="en-US" sz="3200" dirty="0" err="1"/>
              <a:t>Đức</a:t>
            </a:r>
            <a:r>
              <a:rPr lang="en-US" sz="3200" dirty="0"/>
              <a:t> </a:t>
            </a:r>
            <a:r>
              <a:rPr lang="en-US" sz="3200" dirty="0" err="1"/>
              <a:t>Giê-su</a:t>
            </a:r>
            <a:r>
              <a:rPr lang="en-US" sz="3200" dirty="0"/>
              <a:t> Ki-</a:t>
            </a:r>
            <a:r>
              <a:rPr lang="en-US" sz="3200" dirty="0" err="1"/>
              <a:t>tô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352800" y="2570911"/>
            <a:ext cx="5943600" cy="1446550"/>
          </a:xfrm>
          <a:prstGeom prst="rect">
            <a:avLst/>
          </a:prstGeom>
        </p:spPr>
        <p:txBody>
          <a:bodyPr wrap="square">
            <a:spAutoFit/>
          </a:bodyPr>
          <a:lstStyle/>
          <a:p>
            <a:pPr algn="ctr"/>
            <a:r>
              <a:rPr lang="en-US" sz="4800" b="1" dirty="0" err="1">
                <a:solidFill>
                  <a:srgbClr val="FFFF00"/>
                </a:solidFill>
              </a:rPr>
              <a:t>Như</a:t>
            </a:r>
            <a:r>
              <a:rPr lang="en-US" sz="4800" b="1" dirty="0">
                <a:solidFill>
                  <a:srgbClr val="FFFF00"/>
                </a:solidFill>
              </a:rPr>
              <a:t> </a:t>
            </a:r>
            <a:r>
              <a:rPr lang="en-US" sz="4800" b="1" dirty="0" err="1">
                <a:solidFill>
                  <a:srgbClr val="FFFF00"/>
                </a:solidFill>
              </a:rPr>
              <a:t>Hương</a:t>
            </a:r>
            <a:r>
              <a:rPr lang="en-US" sz="4800" b="1" dirty="0">
                <a:solidFill>
                  <a:srgbClr val="FFFF00"/>
                </a:solidFill>
              </a:rPr>
              <a:t> </a:t>
            </a:r>
            <a:r>
              <a:rPr lang="en-US" sz="4800" b="1" dirty="0" err="1">
                <a:solidFill>
                  <a:srgbClr val="FFFF00"/>
                </a:solidFill>
              </a:rPr>
              <a:t>Tỏa</a:t>
            </a:r>
            <a:r>
              <a:rPr lang="en-US" sz="4800" b="1" dirty="0">
                <a:solidFill>
                  <a:srgbClr val="FFFF00"/>
                </a:solidFill>
              </a:rPr>
              <a:t> Bay</a:t>
            </a:r>
          </a:p>
          <a:p>
            <a:pPr algn="ctr"/>
            <a:r>
              <a:rPr lang="en-US" sz="4000" b="1" i="1" dirty="0" err="1">
                <a:solidFill>
                  <a:schemeClr val="bg1"/>
                </a:solidFill>
              </a:rPr>
              <a:t>Thanh</a:t>
            </a:r>
            <a:r>
              <a:rPr lang="en-US" sz="4000" b="1" i="1" dirty="0">
                <a:solidFill>
                  <a:schemeClr val="bg1"/>
                </a:solidFill>
              </a:rPr>
              <a:t> </a:t>
            </a:r>
            <a:r>
              <a:rPr lang="en-US" sz="4000" b="1" i="1" dirty="0" err="1">
                <a:solidFill>
                  <a:schemeClr val="bg1"/>
                </a:solidFill>
              </a:rPr>
              <a:t>Thanh</a:t>
            </a:r>
            <a:endParaRPr lang="en-US" sz="4000" b="1" i="1" dirty="0">
              <a:solidFill>
                <a:schemeClr val="bg1"/>
              </a:solidFill>
            </a:endParaRPr>
          </a:p>
        </p:txBody>
      </p:sp>
      <p:pic>
        <p:nvPicPr>
          <p:cNvPr id="5" name="Picture 4">
            <a:extLst>
              <a:ext uri="{FF2B5EF4-FFF2-40B4-BE49-F238E27FC236}">
                <a16:creationId xmlns:a16="http://schemas.microsoft.com/office/drawing/2014/main" id="{F37E1A67-430A-D444-2F73-BBA03CF5B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995363"/>
            <a:ext cx="4343400" cy="820855"/>
          </a:xfrm>
          <a:prstGeom prst="rect">
            <a:avLst/>
          </a:prstGeom>
        </p:spPr>
      </p:pic>
      <p:sp>
        <p:nvSpPr>
          <p:cNvPr id="6" name="TextBox 5">
            <a:extLst>
              <a:ext uri="{FF2B5EF4-FFF2-40B4-BE49-F238E27FC236}">
                <a16:creationId xmlns:a16="http://schemas.microsoft.com/office/drawing/2014/main" id="{7E6CF252-693A-3C74-C79E-2A4EF2C4B80A}"/>
              </a:ext>
            </a:extLst>
          </p:cNvPr>
          <p:cNvSpPr txBox="1"/>
          <p:nvPr/>
        </p:nvSpPr>
        <p:spPr>
          <a:xfrm>
            <a:off x="4876800" y="4096388"/>
            <a:ext cx="3048000" cy="584775"/>
          </a:xfrm>
          <a:prstGeom prst="rect">
            <a:avLst/>
          </a:prstGeom>
          <a:noFill/>
        </p:spPr>
        <p:txBody>
          <a:bodyPr wrap="square" rtlCol="0">
            <a:spAutoFit/>
          </a:bodyPr>
          <a:lstStyle/>
          <a:p>
            <a:pPr algn="ctr"/>
            <a:r>
              <a:rPr lang="en-US" sz="1600" dirty="0">
                <a:solidFill>
                  <a:srgbClr val="FFFF00"/>
                </a:solidFill>
              </a:rPr>
              <a:t>CA ĐOÀN THÁNH TÊRÊSA AVILA</a:t>
            </a:r>
          </a:p>
          <a:p>
            <a:pPr algn="ctr"/>
            <a:r>
              <a:rPr lang="en-US" sz="160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br>
              <a:rPr lang="vi-VN" sz="4600" dirty="0">
                <a:solidFill>
                  <a:schemeClr val="bg1"/>
                </a:solidFill>
              </a:rPr>
            </a:br>
            <a:r>
              <a:rPr lang="vi-VN" sz="4600" dirty="0">
                <a:solidFill>
                  <a:srgbClr val="FFFF00"/>
                </a:solidFill>
              </a:rPr>
              <a:t>ĐK: </a:t>
            </a:r>
            <a:r>
              <a:rPr lang="vi-VN" sz="4600" dirty="0">
                <a:solidFill>
                  <a:schemeClr val="bg1"/>
                </a:solidFill>
              </a:rPr>
              <a:t>(</a:t>
            </a:r>
            <a:r>
              <a:rPr lang="vi-VN" sz="4600" i="1" dirty="0">
                <a:solidFill>
                  <a:srgbClr val="FFFF00"/>
                </a:solidFill>
              </a:rPr>
              <a:t>Như hương trầm tỏa</a:t>
            </a:r>
            <a:r>
              <a:rPr lang="vi-VN" sz="4600" dirty="0">
                <a:solidFill>
                  <a:schemeClr val="bg1"/>
                </a:solidFill>
              </a:rPr>
              <a:t>) Như hương trầm tỏa bay cao. Như hương trầm tỏa bay cao, con nâng hồn con lên tới Chúa. (</a:t>
            </a:r>
            <a:r>
              <a:rPr lang="vi-VN" sz="4600" i="1" dirty="0">
                <a:solidFill>
                  <a:srgbClr val="FFFF00"/>
                </a:solidFill>
              </a:rPr>
              <a:t>Con dâng Ngài đời</a:t>
            </a:r>
            <a:r>
              <a:rPr lang="vi-VN" sz="4600" dirty="0">
                <a:solidFill>
                  <a:schemeClr val="bg1"/>
                </a:solidFill>
              </a:rPr>
              <a:t>) Con dâng Ngài đời con đây, như hương trầm tỏa lan bay trọn tình mến dâng Ngài hôm nay.</a:t>
            </a:r>
            <a:br>
              <a:rPr lang="vi-VN" sz="4600" dirty="0">
                <a:solidFill>
                  <a:schemeClr val="bg1"/>
                </a:solidFill>
              </a:rPr>
            </a:br>
            <a:endParaRPr lang="en-US" sz="4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a:solidFill>
                  <a:srgbClr val="FFFF00"/>
                </a:solidFill>
              </a:rPr>
              <a:t>Pk1: </a:t>
            </a:r>
            <a:r>
              <a:rPr lang="vi-VN" sz="4600" dirty="0">
                <a:solidFill>
                  <a:schemeClr val="bg1"/>
                </a:solidFill>
              </a:rPr>
              <a:t>Kính tiến Ngài rượu nho thơm, tay con người đã chăm nom, muôn muôn giọt mồ hôi rơi, vui dâng cùng lễ mới. Bánh con dâng trên bàn thờ, với khói hương bay dật dờ, con dâng tiến Ngài muôn hương, để báo đáp tình thương.</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br>
              <a:rPr lang="vi-VN" sz="4600" dirty="0">
                <a:solidFill>
                  <a:schemeClr val="bg1"/>
                </a:solidFill>
              </a:rPr>
            </a:br>
            <a:r>
              <a:rPr lang="vi-VN" sz="4600" dirty="0">
                <a:solidFill>
                  <a:srgbClr val="FFFF00"/>
                </a:solidFill>
              </a:rPr>
              <a:t>ĐK: </a:t>
            </a:r>
            <a:r>
              <a:rPr lang="vi-VN" sz="4600" dirty="0">
                <a:solidFill>
                  <a:schemeClr val="bg1"/>
                </a:solidFill>
              </a:rPr>
              <a:t>(</a:t>
            </a:r>
            <a:r>
              <a:rPr lang="vi-VN" sz="4600" i="1" dirty="0">
                <a:solidFill>
                  <a:srgbClr val="FFFF00"/>
                </a:solidFill>
              </a:rPr>
              <a:t>Như hương trầm tỏa</a:t>
            </a:r>
            <a:r>
              <a:rPr lang="vi-VN" sz="4600" dirty="0">
                <a:solidFill>
                  <a:schemeClr val="bg1"/>
                </a:solidFill>
              </a:rPr>
              <a:t>) Như hương trầm tỏa bay cao. Như hương trầm tỏa bay cao, con nâng hồn con lên tới Chúa. (</a:t>
            </a:r>
            <a:r>
              <a:rPr lang="vi-VN" sz="4600" i="1" dirty="0">
                <a:solidFill>
                  <a:srgbClr val="FFFF00"/>
                </a:solidFill>
              </a:rPr>
              <a:t>Con dâng Ngài đời</a:t>
            </a:r>
            <a:r>
              <a:rPr lang="vi-VN" sz="4600" dirty="0">
                <a:solidFill>
                  <a:schemeClr val="bg1"/>
                </a:solidFill>
              </a:rPr>
              <a:t>) Con dâng Ngài đời con đây, như hương trầm tỏa lan bay trọn tình mến dâng Ngài hôm nay.</a:t>
            </a:r>
            <a:br>
              <a:rPr lang="vi-VN" sz="4600" dirty="0">
                <a:solidFill>
                  <a:schemeClr val="bg1"/>
                </a:solidFill>
              </a:rPr>
            </a:br>
            <a:endParaRPr lang="en-US" sz="4600" b="0" dirty="0">
              <a:solidFill>
                <a:schemeClr val="bg1"/>
              </a:solidFill>
              <a:effectLst/>
            </a:endParaRPr>
          </a:p>
        </p:txBody>
      </p:sp>
    </p:spTree>
    <p:extLst>
      <p:ext uri="{BB962C8B-B14F-4D97-AF65-F5344CB8AC3E}">
        <p14:creationId xmlns:p14="http://schemas.microsoft.com/office/powerpoint/2010/main" val="622085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a:solidFill>
                  <a:srgbClr val="FFFF00"/>
                </a:solidFill>
              </a:rPr>
              <a:t>Pk2:  </a:t>
            </a:r>
            <a:r>
              <a:rPr lang="vi-VN" sz="4600" dirty="0">
                <a:solidFill>
                  <a:schemeClr val="bg1"/>
                </a:solidFill>
              </a:rPr>
              <a:t>Khắp chốn cùng hợp nhau đây, theo hương trầm tỏa lan bay. Dâng lên Ngài muôn hương kinh, hân hoan lòng tôn kính. Nến lung linh trên bàn thờ, nhắc nhở con trong từng giờ, yêu mến Chúa trọn tâm can, cùng bác ái từ nhân.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br>
              <a:rPr lang="vi-VN" sz="4600" dirty="0">
                <a:solidFill>
                  <a:schemeClr val="bg1"/>
                </a:solidFill>
              </a:rPr>
            </a:br>
            <a:r>
              <a:rPr lang="vi-VN" sz="4600" dirty="0">
                <a:solidFill>
                  <a:srgbClr val="FFFF00"/>
                </a:solidFill>
              </a:rPr>
              <a:t>ĐK: </a:t>
            </a:r>
            <a:r>
              <a:rPr lang="vi-VN" sz="4600" dirty="0">
                <a:solidFill>
                  <a:schemeClr val="bg1"/>
                </a:solidFill>
              </a:rPr>
              <a:t>(</a:t>
            </a:r>
            <a:r>
              <a:rPr lang="vi-VN" sz="4600" i="1" dirty="0">
                <a:solidFill>
                  <a:srgbClr val="FFFF00"/>
                </a:solidFill>
              </a:rPr>
              <a:t>Như hương trầm tỏa</a:t>
            </a:r>
            <a:r>
              <a:rPr lang="vi-VN" sz="4600" dirty="0">
                <a:solidFill>
                  <a:schemeClr val="bg1"/>
                </a:solidFill>
              </a:rPr>
              <a:t>) Như hương trầm tỏa bay cao. Như hương trầm tỏa bay cao, con nâng hồn con lên tới Chúa. (</a:t>
            </a:r>
            <a:r>
              <a:rPr lang="vi-VN" sz="4600" i="1" dirty="0">
                <a:solidFill>
                  <a:srgbClr val="FFFF00"/>
                </a:solidFill>
              </a:rPr>
              <a:t>Con dâng Ngài đời</a:t>
            </a:r>
            <a:r>
              <a:rPr lang="vi-VN" sz="4600" dirty="0">
                <a:solidFill>
                  <a:schemeClr val="bg1"/>
                </a:solidFill>
              </a:rPr>
              <a:t>) Con dâng Ngài đời con đây, như hương trầm tỏa lan bay trọn tình mến dâng Ngài hôm nay.</a:t>
            </a:r>
            <a:br>
              <a:rPr lang="vi-VN" sz="4600" dirty="0">
                <a:solidFill>
                  <a:schemeClr val="bg1"/>
                </a:solidFill>
              </a:rPr>
            </a:br>
            <a:endParaRPr lang="en-US" sz="4600" b="0" dirty="0">
              <a:solidFill>
                <a:schemeClr val="bg1"/>
              </a:solidFill>
              <a:effectLst/>
            </a:endParaRPr>
          </a:p>
        </p:txBody>
      </p:sp>
    </p:spTree>
    <p:extLst>
      <p:ext uri="{BB962C8B-B14F-4D97-AF65-F5344CB8AC3E}">
        <p14:creationId xmlns:p14="http://schemas.microsoft.com/office/powerpoint/2010/main" val="4114480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1"/>
            <a:ext cx="9144000" cy="5143499"/>
          </a:xfrm>
        </p:spPr>
        <p:txBody>
          <a:bodyPr>
            <a:normAutofit/>
          </a:bodyPr>
          <a:lstStyle/>
          <a:p>
            <a:r>
              <a:rPr lang="en-US" sz="6600" b="0" dirty="0" err="1">
                <a:solidFill>
                  <a:srgbClr val="FFFF00"/>
                </a:solidFill>
                <a:effectLst/>
                <a:latin typeface="+mj-lt"/>
              </a:rPr>
              <a:t>Ca</a:t>
            </a:r>
            <a:r>
              <a:rPr lang="en-US" sz="6600" b="0" dirty="0">
                <a:solidFill>
                  <a:srgbClr val="FFFF00"/>
                </a:solidFill>
                <a:effectLst/>
                <a:latin typeface="+mj-lt"/>
              </a:rPr>
              <a:t>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err="1">
                <a:solidFill>
                  <a:srgbClr val="FFFF00"/>
                </a:solidFill>
              </a:rPr>
              <a:t>Bánh</a:t>
            </a:r>
            <a:r>
              <a:rPr lang="en-US" sz="6600" dirty="0">
                <a:solidFill>
                  <a:srgbClr val="FFFF00"/>
                </a:solidFill>
              </a:rPr>
              <a:t> </a:t>
            </a:r>
            <a:r>
              <a:rPr lang="en-US" sz="6600" dirty="0" err="1">
                <a:solidFill>
                  <a:srgbClr val="FFFF00"/>
                </a:solidFill>
              </a:rPr>
              <a:t>Hằng</a:t>
            </a:r>
            <a:r>
              <a:rPr lang="en-US" sz="6600" dirty="0">
                <a:solidFill>
                  <a:srgbClr val="FFFF00"/>
                </a:solidFill>
              </a:rPr>
              <a:t> </a:t>
            </a:r>
            <a:r>
              <a:rPr lang="en-US" sz="6600" dirty="0" err="1">
                <a:solidFill>
                  <a:srgbClr val="FFFF00"/>
                </a:solidFill>
              </a:rPr>
              <a:t>Sống</a:t>
            </a:r>
            <a:r>
              <a:rPr lang="en-US" sz="6600" dirty="0">
                <a:solidFill>
                  <a:srgbClr val="FFFF00"/>
                </a:solidFill>
              </a:rPr>
              <a:t> </a:t>
            </a:r>
            <a:br>
              <a:rPr lang="en-US" sz="6600" dirty="0">
                <a:solidFill>
                  <a:srgbClr val="FFFF00"/>
                </a:solidFill>
              </a:rPr>
            </a:br>
            <a:r>
              <a:rPr lang="vi-VN" sz="4000" i="1" dirty="0">
                <a:solidFill>
                  <a:schemeClr val="bg1"/>
                </a:solidFill>
              </a:rPr>
              <a:t>Lm. Nguyễn Hùng Cường &amp; Viễn Xứ</a:t>
            </a:r>
            <a:br>
              <a:rPr lang="en-US" sz="4000" i="1" dirty="0">
                <a:solidFill>
                  <a:schemeClr val="bg1"/>
                </a:solidFill>
              </a:rPr>
            </a:br>
            <a:br>
              <a:rPr lang="pt-BR" sz="4000" i="1" dirty="0">
                <a:solidFill>
                  <a:schemeClr val="bg1"/>
                </a:solidFill>
              </a:rPr>
            </a:br>
            <a:endParaRPr lang="en-US" sz="6000" b="0" i="1" dirty="0">
              <a:solidFill>
                <a:schemeClr val="bg1"/>
              </a:solidFill>
              <a:effectLst/>
            </a:endParaRPr>
          </a:p>
        </p:txBody>
      </p:sp>
      <p:pic>
        <p:nvPicPr>
          <p:cNvPr id="3" name="Picture 2">
            <a:extLst>
              <a:ext uri="{FF2B5EF4-FFF2-40B4-BE49-F238E27FC236}">
                <a16:creationId xmlns:a16="http://schemas.microsoft.com/office/drawing/2014/main" id="{01029577-C19A-93F4-FD57-C3071F50E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613725"/>
            <a:ext cx="4343400" cy="820855"/>
          </a:xfrm>
          <a:prstGeom prst="rect">
            <a:avLst/>
          </a:prstGeom>
        </p:spPr>
      </p:pic>
      <p:sp>
        <p:nvSpPr>
          <p:cNvPr id="4" name="TextBox 3">
            <a:extLst>
              <a:ext uri="{FF2B5EF4-FFF2-40B4-BE49-F238E27FC236}">
                <a16:creationId xmlns:a16="http://schemas.microsoft.com/office/drawing/2014/main" id="{8EFB0292-9349-8D8A-9778-FCAD83A24D97}"/>
              </a:ext>
            </a:extLst>
          </p:cNvPr>
          <p:cNvSpPr txBox="1"/>
          <p:nvPr/>
        </p:nvSpPr>
        <p:spPr>
          <a:xfrm>
            <a:off x="3200400" y="3714750"/>
            <a:ext cx="3048000" cy="584775"/>
          </a:xfrm>
          <a:prstGeom prst="rect">
            <a:avLst/>
          </a:prstGeom>
          <a:noFill/>
        </p:spPr>
        <p:txBody>
          <a:bodyPr wrap="square" rtlCol="0">
            <a:spAutoFit/>
          </a:bodyPr>
          <a:lstStyle/>
          <a:p>
            <a:pPr algn="ctr"/>
            <a:r>
              <a:rPr lang="en-US" sz="1600" dirty="0">
                <a:solidFill>
                  <a:srgbClr val="FFFF00"/>
                </a:solidFill>
              </a:rPr>
              <a:t>CA ĐOÀN THÁNH TÊRÊSA AVILA</a:t>
            </a:r>
          </a:p>
          <a:p>
            <a:pPr algn="ctr"/>
            <a:r>
              <a:rPr lang="en-US" sz="1600"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Pk1: </a:t>
            </a:r>
            <a:r>
              <a:rPr lang="vi-VN" sz="5400" dirty="0">
                <a:solidFill>
                  <a:schemeClr val="bg1"/>
                </a:solidFill>
              </a:rPr>
              <a:t>Ta, là bánh hằng sống từ trời xuống. Ai ăn bánh này, thì sẽ sống muôn đời. Bánh Ta ban, là chính thịt Ta. Để cho thế gian, được sống muôn đời.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a:solidFill>
                  <a:srgbClr val="FFFF00"/>
                </a:solidFill>
              </a:rPr>
              <a:t>ĐK: </a:t>
            </a:r>
            <a:r>
              <a:rPr lang="vi-VN" sz="5000" dirty="0">
                <a:solidFill>
                  <a:schemeClr val="bg1"/>
                </a:solidFill>
              </a:rPr>
              <a:t>Lạy mình máu thánh, con quỳ gối tôn vinh. Hồn con ngây ngất, trong tình yêu Chúa Trời. Lạy mình máu thánh, xin đổi mới tim con. Thánh ân phủ kín, ôi hạnh phúc suốt đời.</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Pk2: </a:t>
            </a:r>
            <a:r>
              <a:rPr lang="vi-VN" sz="5400" dirty="0">
                <a:solidFill>
                  <a:schemeClr val="bg1"/>
                </a:solidFill>
              </a:rPr>
              <a:t>Ai nghèo đói và khát nào hãy đến. Hân hoan tiến vào, dự tiệc thánh thiên đàng. Bánh Ta ban, là bánh trường sinh. Và đây máu Ta, của uống nuôi hồn.</a:t>
            </a:r>
            <a:endParaRPr lang="en-US" sz="54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a:solidFill>
                  <a:srgbClr val="FFFF00"/>
                </a:solidFill>
              </a:rPr>
              <a:t>ĐK: </a:t>
            </a:r>
            <a:r>
              <a:rPr lang="vi-VN" sz="5000" dirty="0">
                <a:solidFill>
                  <a:schemeClr val="bg1"/>
                </a:solidFill>
              </a:rPr>
              <a:t>Lạy mình máu thánh, con quỳ gối tôn vinh. Hồn con ngây ngất, trong tình yêu Chúa Trời. Lạy mình máu thánh, xin đổi mới tim con. Thánh ân phủ kín, ôi hạnh phúc suốt đời.</a:t>
            </a:r>
            <a:endParaRPr lang="vi-VN" sz="5000" b="0" dirty="0">
              <a:solidFill>
                <a:schemeClr val="bg1"/>
              </a:solidFill>
              <a:effectLst/>
            </a:endParaRPr>
          </a:p>
        </p:txBody>
      </p:sp>
    </p:spTree>
    <p:extLst>
      <p:ext uri="{BB962C8B-B14F-4D97-AF65-F5344CB8AC3E}">
        <p14:creationId xmlns:p14="http://schemas.microsoft.com/office/powerpoint/2010/main" val="2591584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a:solidFill>
                  <a:srgbClr val="FFFF00"/>
                </a:solidFill>
              </a:rPr>
              <a:t>Pk3: </a:t>
            </a:r>
            <a:r>
              <a:rPr lang="vi-VN" sz="4800" dirty="0">
                <a:solidFill>
                  <a:schemeClr val="bg1"/>
                </a:solidFill>
              </a:rPr>
              <a:t>Mau cùng đến quỳ trước bàn thờ Chúa. Yêu thương thế trần, Ngài sinh xuống làm người. Chết đau thương, thập giá đồi xưa. Trở nên bánh thiêng, rượu thánh nuôi con người.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a:solidFill>
                  <a:srgbClr val="FFFF00"/>
                </a:solidFill>
              </a:rPr>
              <a:t>ĐK: </a:t>
            </a:r>
            <a:r>
              <a:rPr lang="vi-VN" sz="5000" dirty="0">
                <a:solidFill>
                  <a:schemeClr val="bg1"/>
                </a:solidFill>
              </a:rPr>
              <a:t>Lạy mình máu thánh, con quỳ gối tôn vinh. Hồn con ngây ngất, trong tình yêu Chúa Trời. Lạy mình máu thánh, xin đổi mới tim con. Thánh ân phủ kín, ôi hạnh phúc suốt đời.</a:t>
            </a:r>
            <a:endParaRPr lang="vi-VN" sz="5000" b="0" dirty="0">
              <a:solidFill>
                <a:schemeClr val="bg1"/>
              </a:solidFill>
              <a:effectLst/>
            </a:endParaRPr>
          </a:p>
        </p:txBody>
      </p:sp>
    </p:spTree>
    <p:extLst>
      <p:ext uri="{BB962C8B-B14F-4D97-AF65-F5344CB8AC3E}">
        <p14:creationId xmlns:p14="http://schemas.microsoft.com/office/powerpoint/2010/main" val="3867307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Pk4: </a:t>
            </a:r>
            <a:r>
              <a:rPr lang="vi-VN" sz="5400" dirty="0">
                <a:solidFill>
                  <a:schemeClr val="bg1"/>
                </a:solidFill>
              </a:rPr>
              <a:t>Con quỳ gối thành kính thờ lạy Chúa. Yêu thương thế trần, Ngài ban trót thân mình. Xác thân Ta, là bánh trường sinh. Và đây máu Ta, của uống nuôi linh hồn.</a:t>
            </a:r>
            <a:endParaRPr lang="en-US" sz="54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a:solidFill>
                  <a:srgbClr val="FFFF00"/>
                </a:solidFill>
              </a:rPr>
              <a:t>ĐK: </a:t>
            </a:r>
            <a:r>
              <a:rPr lang="vi-VN" sz="5000" dirty="0">
                <a:solidFill>
                  <a:schemeClr val="bg1"/>
                </a:solidFill>
              </a:rPr>
              <a:t>Lạy mình máu thánh, con quỳ gối tôn vinh. Hồn con ngây ngất, trong tình yêu Chúa Trời. Lạy mình máu thánh, xin đổi mới tim con. Thánh ân phủ kín, ôi hạnh phúc suốt đời.</a:t>
            </a:r>
            <a:endParaRPr lang="vi-VN" sz="5000" b="0" dirty="0">
              <a:solidFill>
                <a:schemeClr val="bg1"/>
              </a:solidFill>
              <a:effectLst/>
            </a:endParaRPr>
          </a:p>
        </p:txBody>
      </p:sp>
    </p:spTree>
    <p:extLst>
      <p:ext uri="{BB962C8B-B14F-4D97-AF65-F5344CB8AC3E}">
        <p14:creationId xmlns:p14="http://schemas.microsoft.com/office/powerpoint/2010/main" val="1645933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Pk5: </a:t>
            </a:r>
            <a:r>
              <a:rPr lang="vi-VN" sz="5400" dirty="0">
                <a:solidFill>
                  <a:schemeClr val="bg1"/>
                </a:solidFill>
              </a:rPr>
              <a:t>Con thờ kính mình thánh và máu thánh. Linh thiêng chính là, thịt máu thánh của Ngài. Dưỡng nuôi con, cuộc sống trần gian. Và chia phúc vinh, hạnh phúc thiên đàng.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a:solidFill>
                  <a:srgbClr val="FFFF00"/>
                </a:solidFill>
              </a:rPr>
              <a:t>ĐK: </a:t>
            </a:r>
            <a:r>
              <a:rPr lang="vi-VN" sz="5000" dirty="0">
                <a:solidFill>
                  <a:schemeClr val="bg1"/>
                </a:solidFill>
              </a:rPr>
              <a:t>Lạy mình máu thánh, con quỳ gối tôn vinh. Hồn con ngây ngất, trong tình yêu Chúa Trời. Lạy mình máu thánh, xin đổi mới tim con. Thánh ân phủ kín, ôi hạnh phúc suốt đời.</a:t>
            </a:r>
            <a:endParaRPr lang="vi-VN" sz="5000" b="0" dirty="0">
              <a:solidFill>
                <a:schemeClr val="bg1"/>
              </a:solidFill>
              <a:effectLst/>
            </a:endParaRPr>
          </a:p>
        </p:txBody>
      </p:sp>
    </p:spTree>
    <p:extLst>
      <p:ext uri="{BB962C8B-B14F-4D97-AF65-F5344CB8AC3E}">
        <p14:creationId xmlns:p14="http://schemas.microsoft.com/office/powerpoint/2010/main" val="219074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fontScale="90000"/>
          </a:bodyPr>
          <a:lstStyle/>
          <a:p>
            <a:br>
              <a:rPr lang="en-US" sz="6000" b="0" dirty="0">
                <a:solidFill>
                  <a:srgbClr val="FFFF00"/>
                </a:solidFill>
                <a:effectLst/>
                <a:latin typeface="+mj-lt"/>
              </a:rPr>
            </a:br>
            <a:br>
              <a:rPr lang="en-US" sz="6000" b="0" dirty="0">
                <a:solidFill>
                  <a:srgbClr val="FFFF00"/>
                </a:solidFill>
                <a:effectLst/>
                <a:latin typeface="+mj-lt"/>
              </a:rPr>
            </a:br>
            <a:r>
              <a:rPr lang="en-US" sz="7300" b="0" dirty="0" err="1">
                <a:solidFill>
                  <a:srgbClr val="FFFF00"/>
                </a:solidFill>
                <a:effectLst/>
                <a:latin typeface="+mj-lt"/>
              </a:rPr>
              <a:t>Ca</a:t>
            </a:r>
            <a:r>
              <a:rPr lang="en-US" sz="7300" b="0" dirty="0">
                <a:solidFill>
                  <a:srgbClr val="FFFF00"/>
                </a:solidFill>
                <a:effectLst/>
                <a:latin typeface="+mj-lt"/>
              </a:rPr>
              <a:t> </a:t>
            </a:r>
            <a:r>
              <a:rPr lang="en-US" sz="7300" b="0" dirty="0" err="1">
                <a:solidFill>
                  <a:srgbClr val="FFFF00"/>
                </a:solidFill>
                <a:effectLst/>
                <a:latin typeface="+mj-lt"/>
              </a:rPr>
              <a:t>Nhập</a:t>
            </a:r>
            <a:r>
              <a:rPr lang="en-US" sz="7300" b="0" dirty="0">
                <a:solidFill>
                  <a:srgbClr val="FFFF00"/>
                </a:solidFill>
                <a:effectLst/>
                <a:latin typeface="+mj-lt"/>
              </a:rPr>
              <a:t> </a:t>
            </a:r>
            <a:r>
              <a:rPr lang="en-US" sz="7300" b="0" dirty="0" err="1">
                <a:solidFill>
                  <a:srgbClr val="FFFF00"/>
                </a:solidFill>
                <a:effectLst/>
                <a:latin typeface="+mj-lt"/>
              </a:rPr>
              <a:t>Lễ</a:t>
            </a:r>
            <a:br>
              <a:rPr lang="en-US" sz="7300" b="0" dirty="0">
                <a:solidFill>
                  <a:srgbClr val="FFFF00"/>
                </a:solidFill>
                <a:effectLst/>
                <a:latin typeface="+mj-lt"/>
              </a:rPr>
            </a:br>
            <a:r>
              <a:rPr lang="en-US" sz="7300" b="0" dirty="0" err="1">
                <a:solidFill>
                  <a:srgbClr val="FFFF00"/>
                </a:solidFill>
                <a:effectLst/>
                <a:latin typeface="+mj-lt"/>
              </a:rPr>
              <a:t>Tâm</a:t>
            </a:r>
            <a:r>
              <a:rPr lang="en-US" sz="7300" b="0" dirty="0">
                <a:solidFill>
                  <a:srgbClr val="FFFF00"/>
                </a:solidFill>
                <a:effectLst/>
                <a:latin typeface="+mj-lt"/>
              </a:rPr>
              <a:t> </a:t>
            </a:r>
            <a:r>
              <a:rPr lang="en-US" sz="7300" b="0" dirty="0" err="1">
                <a:solidFill>
                  <a:srgbClr val="FFFF00"/>
                </a:solidFill>
                <a:effectLst/>
                <a:latin typeface="+mj-lt"/>
              </a:rPr>
              <a:t>Tư</a:t>
            </a:r>
            <a:r>
              <a:rPr lang="en-US" sz="7300" b="0" dirty="0">
                <a:solidFill>
                  <a:srgbClr val="FFFF00"/>
                </a:solidFill>
                <a:effectLst/>
                <a:latin typeface="+mj-lt"/>
              </a:rPr>
              <a:t> </a:t>
            </a:r>
            <a:r>
              <a:rPr lang="en-US" sz="7300" b="0" dirty="0" err="1">
                <a:solidFill>
                  <a:srgbClr val="FFFF00"/>
                </a:solidFill>
                <a:effectLst/>
                <a:latin typeface="+mj-lt"/>
              </a:rPr>
              <a:t>Hân</a:t>
            </a:r>
            <a:r>
              <a:rPr lang="en-US" sz="7300" b="0" dirty="0">
                <a:solidFill>
                  <a:srgbClr val="FFFF00"/>
                </a:solidFill>
                <a:effectLst/>
                <a:latin typeface="+mj-lt"/>
              </a:rPr>
              <a:t> </a:t>
            </a:r>
            <a:r>
              <a:rPr lang="en-US" sz="7300" b="0" dirty="0" err="1">
                <a:solidFill>
                  <a:srgbClr val="FFFF00"/>
                </a:solidFill>
                <a:effectLst/>
                <a:latin typeface="+mj-lt"/>
              </a:rPr>
              <a:t>Hoan</a:t>
            </a:r>
            <a:br>
              <a:rPr lang="en-US" sz="5400" b="0" dirty="0">
                <a:solidFill>
                  <a:srgbClr val="FFFF00"/>
                </a:solidFill>
                <a:effectLst/>
                <a:latin typeface="+mj-lt"/>
              </a:rPr>
            </a:br>
            <a:r>
              <a:rPr lang="en-US" sz="5300" i="1" dirty="0">
                <a:solidFill>
                  <a:schemeClr val="bg1"/>
                </a:solidFill>
              </a:rPr>
              <a:t>Lm. </a:t>
            </a:r>
            <a:r>
              <a:rPr lang="en-US" sz="5300" i="1" dirty="0" err="1">
                <a:solidFill>
                  <a:schemeClr val="bg1"/>
                </a:solidFill>
              </a:rPr>
              <a:t>Nguyễn</a:t>
            </a:r>
            <a:r>
              <a:rPr lang="en-US" sz="5300" i="1" dirty="0">
                <a:solidFill>
                  <a:schemeClr val="bg1"/>
                </a:solidFill>
              </a:rPr>
              <a:t> Duy</a:t>
            </a:r>
            <a:br>
              <a:rPr lang="en-US" sz="5300" i="1" dirty="0">
                <a:solidFill>
                  <a:schemeClr val="bg1"/>
                </a:solidFill>
              </a:rPr>
            </a:b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2F8EAA85-2EBA-E2D3-F84C-7FD6F8242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638550"/>
            <a:ext cx="4343400" cy="820855"/>
          </a:xfrm>
          <a:prstGeom prst="rect">
            <a:avLst/>
          </a:prstGeom>
        </p:spPr>
      </p:pic>
      <p:sp>
        <p:nvSpPr>
          <p:cNvPr id="4" name="TextBox 3">
            <a:extLst>
              <a:ext uri="{FF2B5EF4-FFF2-40B4-BE49-F238E27FC236}">
                <a16:creationId xmlns:a16="http://schemas.microsoft.com/office/drawing/2014/main" id="{8DEE20B7-B8AB-A766-E285-20A697B28DC1}"/>
              </a:ext>
            </a:extLst>
          </p:cNvPr>
          <p:cNvSpPr txBox="1"/>
          <p:nvPr/>
        </p:nvSpPr>
        <p:spPr>
          <a:xfrm>
            <a:off x="3505200" y="3739575"/>
            <a:ext cx="3048000" cy="584775"/>
          </a:xfrm>
          <a:prstGeom prst="rect">
            <a:avLst/>
          </a:prstGeom>
          <a:noFill/>
        </p:spPr>
        <p:txBody>
          <a:bodyPr wrap="square" rtlCol="0">
            <a:spAutoFit/>
          </a:bodyPr>
          <a:lstStyle/>
          <a:p>
            <a:pPr algn="ctr"/>
            <a:r>
              <a:rPr lang="en-US" sz="1600" dirty="0">
                <a:solidFill>
                  <a:srgbClr val="FFFF00"/>
                </a:solidFill>
              </a:rPr>
              <a:t>CA ĐOÀN THÁNH TÊRÊSA AVILA</a:t>
            </a:r>
          </a:p>
          <a:p>
            <a:pPr algn="ctr"/>
            <a:r>
              <a:rPr lang="en-US" sz="1600"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br>
              <a:rPr lang="en-US" sz="6600" b="0" dirty="0">
                <a:solidFill>
                  <a:srgbClr val="FFFF00"/>
                </a:solidFill>
                <a:effectLst/>
              </a:rPr>
            </a:br>
            <a:r>
              <a:rPr lang="en-US" sz="7300" b="0" dirty="0" err="1">
                <a:solidFill>
                  <a:srgbClr val="FFFF00"/>
                </a:solidFill>
                <a:effectLst/>
              </a:rPr>
              <a:t>Ca</a:t>
            </a:r>
            <a:r>
              <a:rPr lang="en-US" sz="7300" b="0" dirty="0">
                <a:solidFill>
                  <a:srgbClr val="FFFF00"/>
                </a:solidFill>
                <a:effectLst/>
              </a:rPr>
              <a:t> </a:t>
            </a:r>
            <a:r>
              <a:rPr lang="en-US" sz="7300" b="0" dirty="0" err="1">
                <a:solidFill>
                  <a:srgbClr val="FFFF00"/>
                </a:solidFill>
                <a:effectLst/>
              </a:rPr>
              <a:t>Kết</a:t>
            </a:r>
            <a:r>
              <a:rPr lang="en-US" sz="7300" b="0" dirty="0">
                <a:solidFill>
                  <a:srgbClr val="FFFF00"/>
                </a:solidFill>
                <a:effectLst/>
              </a:rPr>
              <a:t> </a:t>
            </a:r>
            <a:r>
              <a:rPr lang="en-US" sz="7300" b="0" dirty="0" err="1">
                <a:solidFill>
                  <a:srgbClr val="FFFF00"/>
                </a:solidFill>
                <a:effectLst/>
              </a:rPr>
              <a:t>Lễ</a:t>
            </a:r>
            <a:br>
              <a:rPr lang="en-US" sz="7300" b="0" dirty="0">
                <a:solidFill>
                  <a:srgbClr val="FFFF00"/>
                </a:solidFill>
                <a:effectLst/>
              </a:rPr>
            </a:br>
            <a:r>
              <a:rPr lang="en-US" sz="7300" dirty="0" err="1">
                <a:solidFill>
                  <a:srgbClr val="FFFF00"/>
                </a:solidFill>
              </a:rPr>
              <a:t>Dâng</a:t>
            </a:r>
            <a:r>
              <a:rPr lang="en-US" sz="7300" dirty="0">
                <a:solidFill>
                  <a:srgbClr val="FFFF00"/>
                </a:solidFill>
              </a:rPr>
              <a:t> </a:t>
            </a:r>
            <a:r>
              <a:rPr lang="en-US" sz="7300" dirty="0" err="1">
                <a:solidFill>
                  <a:srgbClr val="FFFF00"/>
                </a:solidFill>
              </a:rPr>
              <a:t>Mẹ</a:t>
            </a:r>
            <a:r>
              <a:rPr lang="en-US" sz="7300" dirty="0">
                <a:solidFill>
                  <a:srgbClr val="FFFF00"/>
                </a:solidFill>
              </a:rPr>
              <a:t> </a:t>
            </a:r>
            <a:r>
              <a:rPr lang="en-US" sz="7300" dirty="0" err="1">
                <a:solidFill>
                  <a:srgbClr val="FFFF00"/>
                </a:solidFill>
              </a:rPr>
              <a:t>Cuộc</a:t>
            </a:r>
            <a:r>
              <a:rPr lang="en-US" sz="7300" dirty="0">
                <a:solidFill>
                  <a:srgbClr val="FFFF00"/>
                </a:solidFill>
              </a:rPr>
              <a:t> </a:t>
            </a:r>
            <a:r>
              <a:rPr lang="en-US" sz="7300" dirty="0" err="1">
                <a:solidFill>
                  <a:srgbClr val="FFFF00"/>
                </a:solidFill>
              </a:rPr>
              <a:t>Đời</a:t>
            </a:r>
            <a:r>
              <a:rPr lang="en-US" sz="7300" dirty="0">
                <a:solidFill>
                  <a:srgbClr val="FFFF00"/>
                </a:solidFill>
              </a:rPr>
              <a:t> </a:t>
            </a:r>
            <a:br>
              <a:rPr lang="en-US" sz="6000" dirty="0">
                <a:solidFill>
                  <a:srgbClr val="FFFF00"/>
                </a:solidFill>
              </a:rPr>
            </a:br>
            <a:r>
              <a:rPr lang="en-US" sz="4800" i="1" dirty="0" err="1">
                <a:solidFill>
                  <a:schemeClr val="bg1"/>
                </a:solidFill>
              </a:rPr>
              <a:t>Giang</a:t>
            </a:r>
            <a:r>
              <a:rPr lang="en-US" sz="4800" i="1" dirty="0">
                <a:solidFill>
                  <a:schemeClr val="bg1"/>
                </a:solidFill>
              </a:rPr>
              <a:t> </a:t>
            </a:r>
            <a:r>
              <a:rPr lang="en-US" sz="4800" i="1" dirty="0" err="1">
                <a:solidFill>
                  <a:schemeClr val="bg1"/>
                </a:solidFill>
              </a:rPr>
              <a:t>Ân</a:t>
            </a:r>
            <a:br>
              <a:rPr lang="en-US" sz="4800" i="1" dirty="0">
                <a:solidFill>
                  <a:schemeClr val="bg1"/>
                </a:solidFill>
              </a:rPr>
            </a:br>
            <a:endParaRPr lang="en-US" b="0" dirty="0">
              <a:solidFill>
                <a:srgbClr val="FFFF00"/>
              </a:solidFill>
              <a:effectLst/>
            </a:endParaRPr>
          </a:p>
        </p:txBody>
      </p:sp>
      <p:pic>
        <p:nvPicPr>
          <p:cNvPr id="3" name="Picture 2">
            <a:extLst>
              <a:ext uri="{FF2B5EF4-FFF2-40B4-BE49-F238E27FC236}">
                <a16:creationId xmlns:a16="http://schemas.microsoft.com/office/drawing/2014/main" id="{FFB888DF-70D8-0D8A-93C4-8E12914F9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90950"/>
            <a:ext cx="4343400" cy="820855"/>
          </a:xfrm>
          <a:prstGeom prst="rect">
            <a:avLst/>
          </a:prstGeom>
        </p:spPr>
      </p:pic>
      <p:sp>
        <p:nvSpPr>
          <p:cNvPr id="4" name="TextBox 3">
            <a:extLst>
              <a:ext uri="{FF2B5EF4-FFF2-40B4-BE49-F238E27FC236}">
                <a16:creationId xmlns:a16="http://schemas.microsoft.com/office/drawing/2014/main" id="{F9D7E851-BF88-9E78-5789-EED0C4658784}"/>
              </a:ext>
            </a:extLst>
          </p:cNvPr>
          <p:cNvSpPr txBox="1"/>
          <p:nvPr/>
        </p:nvSpPr>
        <p:spPr>
          <a:xfrm>
            <a:off x="3200400" y="3891975"/>
            <a:ext cx="3048000" cy="584775"/>
          </a:xfrm>
          <a:prstGeom prst="rect">
            <a:avLst/>
          </a:prstGeom>
          <a:noFill/>
        </p:spPr>
        <p:txBody>
          <a:bodyPr wrap="square" rtlCol="0">
            <a:spAutoFit/>
          </a:bodyPr>
          <a:lstStyle/>
          <a:p>
            <a:pPr algn="ctr"/>
            <a:r>
              <a:rPr lang="en-US" sz="1600" dirty="0">
                <a:solidFill>
                  <a:srgbClr val="FFFF00"/>
                </a:solidFill>
              </a:rPr>
              <a:t>CA ĐOÀN THÁNH TÊRÊSA AVILA</a:t>
            </a:r>
          </a:p>
          <a:p>
            <a:pPr algn="ctr"/>
            <a:r>
              <a:rPr lang="en-US" sz="1600"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rgbClr val="FFFF00"/>
                </a:solidFill>
              </a:rPr>
              <a:t>Pk1: </a:t>
            </a:r>
            <a:r>
              <a:rPr lang="vi-VN" sz="4800" dirty="0">
                <a:solidFill>
                  <a:schemeClr val="bg1"/>
                </a:solidFill>
              </a:rPr>
              <a:t>Xin tiến dâng lên Mẹ, thế gian còn chìm trong đêm tối. Con xin tiến dâng lên Mẹ, tiếng ai buồn vọng nơi khóc than. Nhìn về quê hương ngóng trông. Mẹ là Sao Mai sáng trong, chiếu soi tâm hồn khát mong, trở về.</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rgbClr val="FFFF00"/>
                </a:solidFill>
              </a:rPr>
              <a:t>ĐK: </a:t>
            </a:r>
            <a:r>
              <a:rPr lang="vi-VN" sz="4800" dirty="0">
                <a:solidFill>
                  <a:schemeClr val="bg1"/>
                </a:solidFill>
              </a:rPr>
              <a:t>Mẹ ơi, Con xin tiến dâng lên cả cuộc đời, con xin phó dâng thân phận làm người. Thăng trầm thay đổi, nhiều khi mây mù vây lối. Mẹ là trăng soi đêm tối. Ôi có Mẹ, ôi có Mẹ, đời con sướng vui ngập tràn.</a:t>
            </a: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rgbClr val="FFFF00"/>
                </a:solidFill>
              </a:rPr>
              <a:t>Pk2: </a:t>
            </a:r>
            <a:r>
              <a:rPr lang="vi-VN" sz="4800" dirty="0">
                <a:solidFill>
                  <a:schemeClr val="bg1"/>
                </a:solidFill>
              </a:rPr>
              <a:t>Qua biết bao thăng trầm, ước mong được về nơi Nhan Thánh. Con luôn vững tin nơi Mẹ, lắng nghe lời, lời con nỉ non. Mẹ là ơn thiêng Chúa ban, lòng Mẹ bao la chứa chan, dẫn đưa còn vào nghỉ an đời đời.</a:t>
            </a:r>
            <a:endParaRPr lang="vi-VN" sz="4800" b="0" dirty="0">
              <a:solidFill>
                <a:schemeClr val="bg1"/>
              </a:solidFill>
              <a:effectLst/>
            </a:endParaRPr>
          </a:p>
        </p:txBody>
      </p:sp>
    </p:spTree>
    <p:extLst>
      <p:ext uri="{BB962C8B-B14F-4D97-AF65-F5344CB8AC3E}">
        <p14:creationId xmlns:p14="http://schemas.microsoft.com/office/powerpoint/2010/main" val="3518121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a:solidFill>
                  <a:srgbClr val="FFFF00"/>
                </a:solidFill>
              </a:rPr>
              <a:t>ĐK: </a:t>
            </a:r>
            <a:r>
              <a:rPr lang="vi-VN" sz="4800" dirty="0">
                <a:solidFill>
                  <a:schemeClr val="bg1"/>
                </a:solidFill>
              </a:rPr>
              <a:t>Mẹ ơi, Con xin tiến dâng lên cả cuộc đời, con xin phó dâng thân phận làm người. Thăng trầm thay đổi, nhiều khi mây mù vây lối. Mẹ là trăng soi đêm tối. Ôi có Mẹ, ôi có Mẹ, đời con sướng vui ngập tràn.</a:t>
            </a:r>
          </a:p>
        </p:txBody>
      </p:sp>
    </p:spTree>
    <p:extLst>
      <p:ext uri="{BB962C8B-B14F-4D97-AF65-F5344CB8AC3E}">
        <p14:creationId xmlns:p14="http://schemas.microsoft.com/office/powerpoint/2010/main" val="1337692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a:solidFill>
                  <a:srgbClr val="FFFF00"/>
                </a:solidFill>
                <a:latin typeface="+mj-lt"/>
              </a:rPr>
              <a:t>ĐK: </a:t>
            </a:r>
            <a:r>
              <a:rPr lang="vi-VN" sz="5400" dirty="0">
                <a:solidFill>
                  <a:schemeClr val="bg1"/>
                </a:solidFill>
                <a:latin typeface="+mj-lt"/>
              </a:rPr>
              <a:t>Tâm tư con, mừng vui trong Chúa, khi đi lên, thánh cung diệu huyền. Con mơ say, về bên nhan Chúa, Trời để tuổi xuân chan chứa niềm vui.</a:t>
            </a:r>
            <a:endParaRPr lang="vi-VN" sz="54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a:solidFill>
                  <a:srgbClr val="FFFF00"/>
                </a:solidFill>
                <a:latin typeface="+mj-lt"/>
              </a:rPr>
              <a:t>Pk1: </a:t>
            </a:r>
            <a:r>
              <a:rPr lang="vi-VN" sz="5000" dirty="0">
                <a:solidFill>
                  <a:schemeClr val="bg1"/>
                </a:solidFill>
                <a:latin typeface="+mj-lt"/>
              </a:rPr>
              <a:t>Ngày đêm những ước mơ về cung thánh của Ngài, lòng con đã héo khô vì mong Chúa quá lâu. Thầm băn khoăn khi đời trống vắng, lời than van nỗi sầu chan chứa, Chúa ơi, con mơ về Ngài.</a:t>
            </a:r>
            <a:endParaRPr lang="vi-VN" sz="5000" b="0" dirty="0">
              <a:solidFill>
                <a:schemeClr val="bg1"/>
              </a:solidFill>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2305</Words>
  <Application>Microsoft Office PowerPoint</Application>
  <PresentationFormat>On-screen Show (16:9)</PresentationFormat>
  <Paragraphs>104</Paragraphs>
  <Slides>77</Slides>
  <Notes>0</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77</vt:i4>
      </vt:variant>
    </vt:vector>
  </HeadingPairs>
  <TitlesOfParts>
    <vt:vector size="91" baseType="lpstr">
      <vt:lpstr>Arial</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3_Office Theme</vt:lpstr>
      <vt:lpstr>4_Office Theme</vt:lpstr>
      <vt:lpstr>CHÚA NHẬT XX THƯỜNG NIÊN NĂM B</vt:lpstr>
      <vt:lpstr>Chúa Nhật XX TN Năm A </vt:lpstr>
      <vt:lpstr>TẬP HÁT CỘNG ĐOÀN</vt:lpstr>
      <vt:lpstr>Đk: Hãy nếm thử mà coi, cho biết Chúa thiện hảo dường bao.</vt:lpstr>
      <vt:lpstr>Alleluia-Alleluia Chúa nói:  Ai ăn Thịt Tôi và uống Máu Tôi, thì người ấy sẽ ở trong Tôi, và Tôi ở trong người ấy. Alleluia…</vt:lpstr>
      <vt:lpstr>Chúa Nhật XX TN Năm A </vt:lpstr>
      <vt:lpstr>  Ca Nhập Lễ Tâm Tư Hân Hoan Lm. Nguyễn Duy  </vt:lpstr>
      <vt:lpstr>PowerPoint Presentation</vt:lpstr>
      <vt:lpstr>PowerPoint Presentation</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Chúa Nhật XX TN Năm A </vt:lpstr>
      <vt:lpstr>PowerPoint Presentation</vt:lpstr>
      <vt:lpstr> THÁNH VỊNH 33 CHÚA NHẬT XX THƯỜNG NIÊN NĂM B  Lm. Kim Long 04 câu  </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dậy dỗ cho biết đường mà thờ kính Chúa luôn. Hỡi những người mong sống còn, mong hưởng những ngày vinh phúc và an khang.</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Alleluia-Alleluia Chúa nói:  Ai ăn Thịt Tôi và uống Máu Tôi, thì người ấy sẽ ở trong Tôi, và Tôi ở trong người ấy. Alleluia…</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ĐK: (Như hương trầm tỏa) Như hương trầm tỏa bay cao. Như hương trầm tỏa bay cao, con nâng hồn con lên tới Chúa. (Con dâng Ngài đời) Con dâng Ngài đời con đây, như hương trầm tỏa lan bay trọn tình mến dâng Ngài hôm nay. </vt:lpstr>
      <vt:lpstr>Pk1: Kính tiến Ngài rượu nho thơm, tay con người đã chăm nom, muôn muôn giọt mồ hôi rơi, vui dâng cùng lễ mới. Bánh con dâng trên bàn thờ, với khói hương bay dật dờ, con dâng tiến Ngài muôn hương, để báo đáp tình thương.</vt:lpstr>
      <vt:lpstr> ĐK: (Như hương trầm tỏa) Như hương trầm tỏa bay cao. Như hương trầm tỏa bay cao, con nâng hồn con lên tới Chúa. (Con dâng Ngài đời) Con dâng Ngài đời con đây, như hương trầm tỏa lan bay trọn tình mến dâng Ngài hôm nay. </vt:lpstr>
      <vt:lpstr>Pk2:  Khắp chốn cùng hợp nhau đây, theo hương trầm tỏa lan bay. Dâng lên Ngài muôn hương kinh, hân hoan lòng tôn kính. Nến lung linh trên bàn thờ, nhắc nhở con trong từng giờ, yêu mến Chúa trọn tâm can, cùng bác ái từ nhân.</vt:lpstr>
      <vt:lpstr> ĐK: (Như hương trầm tỏa) Như hương trầm tỏa bay cao. Như hương trầm tỏa bay cao, con nâng hồn con lên tới Chúa. (Con dâng Ngài đời) Con dâng Ngài đời con đây, như hương trầm tỏa lan bay trọn tình mến dâng Ngài hôm nay. </vt:lpstr>
      <vt:lpstr>PowerPoint Presentation</vt:lpstr>
      <vt:lpstr>Chúa Nhật XX TN Năm A </vt:lpstr>
      <vt:lpstr>Ca Nguyện Hiệp Lễ Bánh Hằng Sống  Lm. Nguyễn Hùng Cường &amp; Viễn Xứ  </vt:lpstr>
      <vt:lpstr>Pk1: Ta, là bánh hằng sống từ trời xuống. Ai ăn bánh này, thì sẽ sống muôn đời. Bánh Ta ban, là chính thịt Ta. Để cho thế gian, được sống muôn đời.</vt:lpstr>
      <vt:lpstr>ĐK: Lạy mình máu thánh, con quỳ gối tôn vinh. Hồn con ngây ngất, trong tình yêu Chúa Trời. Lạy mình máu thánh, xin đổi mới tim con. Thánh ân phủ kín, ôi hạnh phúc suốt đời.</vt:lpstr>
      <vt:lpstr>Pk2: Ai nghèo đói và khát nào hãy đến. Hân hoan tiến vào, dự tiệc thánh thiên đàng. Bánh Ta ban, là bánh trường sinh. Và đây máu Ta, của uống nuôi hồn.</vt:lpstr>
      <vt:lpstr>ĐK: Lạy mình máu thánh, con quỳ gối tôn vinh. Hồn con ngây ngất, trong tình yêu Chúa Trời. Lạy mình máu thánh, xin đổi mới tim con. Thánh ân phủ kín, ôi hạnh phúc suốt đời.</vt:lpstr>
      <vt:lpstr>Pk3: Mau cùng đến quỳ trước bàn thờ Chúa. Yêu thương thế trần, Ngài sinh xuống làm người. Chết đau thương, thập giá đồi xưa. Trở nên bánh thiêng, rượu thánh nuôi con người.</vt:lpstr>
      <vt:lpstr>ĐK: Lạy mình máu thánh, con quỳ gối tôn vinh. Hồn con ngây ngất, trong tình yêu Chúa Trời. Lạy mình máu thánh, xin đổi mới tim con. Thánh ân phủ kín, ôi hạnh phúc suốt đời.</vt:lpstr>
      <vt:lpstr>Pk4: Con quỳ gối thành kính thờ lạy Chúa. Yêu thương thế trần, Ngài ban trót thân mình. Xác thân Ta, là bánh trường sinh. Và đây máu Ta, của uống nuôi linh hồn.</vt:lpstr>
      <vt:lpstr>ĐK: Lạy mình máu thánh, con quỳ gối tôn vinh. Hồn con ngây ngất, trong tình yêu Chúa Trời. Lạy mình máu thánh, xin đổi mới tim con. Thánh ân phủ kín, ôi hạnh phúc suốt đời.</vt:lpstr>
      <vt:lpstr>Pk5: Con thờ kính mình thánh và máu thánh. Linh thiêng chính là, thịt máu thánh của Ngài. Dưỡng nuôi con, cuộc sống trần gian. Và chia phúc vinh, hạnh phúc thiên đàng.</vt:lpstr>
      <vt:lpstr>ĐK: Lạy mình máu thánh, con quỳ gối tôn vinh. Hồn con ngây ngất, trong tình yêu Chúa Trời. Lạy mình máu thánh, xin đổi mới tim con. Thánh ân phủ kín, ôi hạnh phúc suốt đời.</vt:lpstr>
      <vt:lpstr>PowerPoint Presentation</vt:lpstr>
      <vt:lpstr>Chúa Nhật XX TN Năm A </vt:lpstr>
      <vt:lpstr> Ca Kết Lễ Dâng Mẹ Cuộc Đời  Giang Ân </vt:lpstr>
      <vt:lpstr>Pk1: Xin tiến dâng lên Mẹ, thế gian còn chìm trong đêm tối. Con xin tiến dâng lên Mẹ, tiếng ai buồn vọng nơi khóc than. Nhìn về quê hương ngóng trông. Mẹ là Sao Mai sáng trong, chiếu soi tâm hồn khát mong, trở về.</vt:lpstr>
      <vt:lpstr>ĐK: Mẹ ơi, Con xin tiến dâng lên cả cuộc đời, con xin phó dâng thân phận làm người. Thăng trầm thay đổi, nhiều khi mây mù vây lối. Mẹ là trăng soi đêm tối. Ôi có Mẹ, ôi có Mẹ, đời con sướng vui ngập tràn.</vt:lpstr>
      <vt:lpstr>Pk2: Qua biết bao thăng trầm, ước mong được về nơi Nhan Thánh. Con luôn vững tin nơi Mẹ, lắng nghe lời, lời con nỉ non. Mẹ là ơn thiêng Chúa ban, lòng Mẹ bao la chứa chan, dẫn đưa còn vào nghỉ an đời đời.</vt:lpstr>
      <vt:lpstr>ĐK: Mẹ ơi, Con xin tiến dâng lên cả cuộc đời, con xin phó dâng thân phận làm người. Thăng trầm thay đổi, nhiều khi mây mù vây lối. Mẹ là trăng soi đêm tối. Ôi có Mẹ, ôi có Mẹ, đời con sướng vui ngập tràn.</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111</cp:revision>
  <dcterms:created xsi:type="dcterms:W3CDTF">2023-05-21T07:25:42Z</dcterms:created>
  <dcterms:modified xsi:type="dcterms:W3CDTF">2024-08-15T19:43:09Z</dcterms:modified>
</cp:coreProperties>
</file>