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 id="2147484156" r:id="rId11"/>
  </p:sldMasterIdLst>
  <p:notesMasterIdLst>
    <p:notesMasterId r:id="rId84"/>
  </p:notesMasterIdLst>
  <p:sldIdLst>
    <p:sldId id="717" r:id="rId12"/>
    <p:sldId id="507" r:id="rId13"/>
    <p:sldId id="376" r:id="rId14"/>
    <p:sldId id="703" r:id="rId15"/>
    <p:sldId id="704" r:id="rId16"/>
    <p:sldId id="705" r:id="rId17"/>
    <p:sldId id="553" r:id="rId18"/>
    <p:sldId id="585" r:id="rId19"/>
    <p:sldId id="443" r:id="rId20"/>
    <p:sldId id="711" r:id="rId21"/>
    <p:sldId id="676" r:id="rId22"/>
    <p:sldId id="712" r:id="rId23"/>
    <p:sldId id="706" r:id="rId24"/>
    <p:sldId id="384" r:id="rId25"/>
    <p:sldId id="386" r:id="rId26"/>
    <p:sldId id="387" r:id="rId27"/>
    <p:sldId id="388" r:id="rId28"/>
    <p:sldId id="389" r:id="rId29"/>
    <p:sldId id="390" r:id="rId30"/>
    <p:sldId id="391" r:id="rId31"/>
    <p:sldId id="647" r:id="rId32"/>
    <p:sldId id="649" r:id="rId33"/>
    <p:sldId id="256" r:id="rId34"/>
    <p:sldId id="257" r:id="rId35"/>
    <p:sldId id="258" r:id="rId36"/>
    <p:sldId id="270" r:id="rId37"/>
    <p:sldId id="259" r:id="rId38"/>
    <p:sldId id="275" r:id="rId39"/>
    <p:sldId id="701" r:id="rId40"/>
    <p:sldId id="702" r:id="rId41"/>
    <p:sldId id="653" r:id="rId42"/>
    <p:sldId id="710" r:id="rId43"/>
    <p:sldId id="673" r:id="rId44"/>
    <p:sldId id="54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550" r:id="rId59"/>
    <p:sldId id="558" r:id="rId60"/>
    <p:sldId id="561" r:id="rId61"/>
    <p:sldId id="559" r:id="rId62"/>
    <p:sldId id="713" r:id="rId63"/>
    <p:sldId id="614" r:id="rId64"/>
    <p:sldId id="714" r:id="rId65"/>
    <p:sldId id="715" r:id="rId66"/>
    <p:sldId id="276" r:id="rId67"/>
    <p:sldId id="697" r:id="rId68"/>
    <p:sldId id="277" r:id="rId69"/>
    <p:sldId id="278" r:id="rId70"/>
    <p:sldId id="279" r:id="rId71"/>
    <p:sldId id="290" r:id="rId72"/>
    <p:sldId id="632" r:id="rId73"/>
    <p:sldId id="291" r:id="rId74"/>
    <p:sldId id="633" r:id="rId75"/>
    <p:sldId id="292" r:id="rId76"/>
    <p:sldId id="708" r:id="rId77"/>
    <p:sldId id="293" r:id="rId78"/>
    <p:sldId id="563" r:id="rId79"/>
    <p:sldId id="564" r:id="rId80"/>
    <p:sldId id="700" r:id="rId81"/>
    <p:sldId id="716" r:id="rId82"/>
    <p:sldId id="709"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notesMaster" Target="notesMasters/notesMaster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theme" Target="theme/theme1.xml"/><Relationship Id="rId61" Type="http://schemas.openxmlformats.org/officeDocument/2006/relationships/slide" Target="slides/slide50.xml"/><Relationship Id="rId82"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5754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7898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00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157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2480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935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5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7030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2204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1468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4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139857"/>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FFFF00"/>
                </a:solidFill>
              </a:rPr>
              <a:t>CHÚA NHẬT XXIII</a:t>
            </a:r>
            <a:br>
              <a:rPr lang="en-US" sz="6000" dirty="0" smtClean="0">
                <a:solidFill>
                  <a:srgbClr val="FFFF00"/>
                </a:solidFill>
              </a:rPr>
            </a:br>
            <a:r>
              <a:rPr lang="en-US" sz="6000" dirty="0" smtClean="0">
                <a:solidFill>
                  <a:srgbClr val="FFFF00"/>
                </a:solidFill>
              </a:rPr>
              <a:t>THƯỜNG NIÊN NĂM B</a:t>
            </a:r>
            <a:endParaRPr lang="en-US" sz="6000" b="0" dirty="0">
              <a:solidFill>
                <a:srgbClr val="FFFF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
            <a:ext cx="9144000" cy="1349350"/>
          </a:xfrm>
          <a:prstGeom prst="rect">
            <a:avLst/>
          </a:prstGeom>
        </p:spPr>
      </p:pic>
      <p:sp>
        <p:nvSpPr>
          <p:cNvPr id="4" name="Rectangle 3"/>
          <p:cNvSpPr/>
          <p:nvPr/>
        </p:nvSpPr>
        <p:spPr>
          <a:xfrm>
            <a:off x="2077632" y="285750"/>
            <a:ext cx="4988738" cy="954107"/>
          </a:xfrm>
          <a:prstGeom prst="rect">
            <a:avLst/>
          </a:prstGeom>
        </p:spPr>
        <p:txBody>
          <a:bodyPr wrap="none">
            <a:spAutoFit/>
          </a:bodyPr>
          <a:lstStyle/>
          <a:p>
            <a:pPr algn="ctr"/>
            <a:r>
              <a:rPr lang="en-US" sz="2800" dirty="0" smtClean="0">
                <a:solidFill>
                  <a:srgbClr val="FFFF00"/>
                </a:solidFill>
              </a:rPr>
              <a:t>CA ĐOÀN THÁNH TERESA AVILA</a:t>
            </a:r>
          </a:p>
          <a:p>
            <a:pPr algn="ctr"/>
            <a:r>
              <a:rPr lang="en-US" sz="2800" dirty="0" smtClean="0">
                <a:solidFill>
                  <a:srgbClr val="FFFF00"/>
                </a:solidFill>
              </a:rPr>
              <a:t>GIÁO XỨ THIÊN ÂN</a:t>
            </a:r>
            <a:endParaRPr lang="en-US" sz="2800" dirty="0"/>
          </a:p>
        </p:txBody>
      </p:sp>
    </p:spTree>
    <p:extLst>
      <p:ext uri="{BB962C8B-B14F-4D97-AF65-F5344CB8AC3E}">
        <p14:creationId xmlns:p14="http://schemas.microsoft.com/office/powerpoint/2010/main" val="2941874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Hãy đến trước nhan Ngài. Hồn ơi reo lên ý thơ, đàn ơi vang lên tiếng tơ ca mừng Vua Chí Thánh. Hãy đến trước nhan Ngài. Cùng tôn vinh Thiên Chúa </a:t>
            </a:r>
            <a:r>
              <a:rPr lang="vi-VN" sz="4800" dirty="0" smtClean="0">
                <a:solidFill>
                  <a:schemeClr val="bg1"/>
                </a:solidFill>
                <a:latin typeface="+mj-lt"/>
              </a:rPr>
              <a:t>ta, </a:t>
            </a:r>
            <a:r>
              <a:rPr lang="vi-VN" sz="4800" dirty="0">
                <a:solidFill>
                  <a:schemeClr val="bg1"/>
                </a:solidFill>
                <a:latin typeface="+mj-lt"/>
              </a:rPr>
              <a:t>là Vua trên muôn các Vua </a:t>
            </a:r>
            <a:r>
              <a:rPr lang="vi-VN" sz="4800" dirty="0" smtClean="0">
                <a:solidFill>
                  <a:schemeClr val="bg1"/>
                </a:solidFill>
                <a:latin typeface="+mj-lt"/>
              </a:rPr>
              <a:t>Danh </a:t>
            </a:r>
            <a:r>
              <a:rPr lang="vi-VN" sz="4800" dirty="0">
                <a:solidFill>
                  <a:schemeClr val="bg1"/>
                </a:solidFill>
                <a:latin typeface="+mj-lt"/>
              </a:rPr>
              <a:t>Ngài </a:t>
            </a:r>
            <a:r>
              <a:rPr lang="vi-VN" sz="4800" dirty="0" smtClean="0">
                <a:solidFill>
                  <a:schemeClr val="bg1"/>
                </a:solidFill>
                <a:latin typeface="+mj-lt"/>
              </a:rPr>
              <a:t>luôn, </a:t>
            </a:r>
            <a:r>
              <a:rPr lang="vi-VN" sz="4800" dirty="0">
                <a:solidFill>
                  <a:schemeClr val="bg1"/>
                </a:solidFill>
                <a:latin typeface="+mj-lt"/>
              </a:rPr>
              <a:t>vững bền.</a:t>
            </a:r>
          </a:p>
        </p:txBody>
      </p:sp>
    </p:spTree>
    <p:extLst>
      <p:ext uri="{BB962C8B-B14F-4D97-AF65-F5344CB8AC3E}">
        <p14:creationId xmlns:p14="http://schemas.microsoft.com/office/powerpoint/2010/main" val="17006444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Pk2</a:t>
            </a:r>
            <a:r>
              <a:rPr lang="vi-VN" sz="6000" dirty="0">
                <a:solidFill>
                  <a:srgbClr val="FFFF00"/>
                </a:solidFill>
                <a:latin typeface="+mj-lt"/>
              </a:rPr>
              <a:t>: </a:t>
            </a:r>
            <a:r>
              <a:rPr lang="vi-VN" sz="6000" dirty="0" smtClean="0">
                <a:solidFill>
                  <a:schemeClr val="bg1"/>
                </a:solidFill>
                <a:latin typeface="+mj-lt"/>
              </a:rPr>
              <a:t>Hỡi </a:t>
            </a:r>
            <a:r>
              <a:rPr lang="vi-VN" sz="6000" dirty="0">
                <a:solidFill>
                  <a:schemeClr val="bg1"/>
                </a:solidFill>
                <a:latin typeface="+mj-lt"/>
              </a:rPr>
              <a:t>muôn tâm </a:t>
            </a:r>
            <a:r>
              <a:rPr lang="vi-VN" sz="6000" dirty="0" smtClean="0">
                <a:solidFill>
                  <a:schemeClr val="bg1"/>
                </a:solidFill>
                <a:latin typeface="+mj-lt"/>
              </a:rPr>
              <a:t>hồn, </a:t>
            </a:r>
            <a:r>
              <a:rPr lang="vi-VN" sz="6000" dirty="0">
                <a:solidFill>
                  <a:schemeClr val="bg1"/>
                </a:solidFill>
                <a:latin typeface="+mj-lt"/>
              </a:rPr>
              <a:t>đặt vững niềm tin Chúa. Chúa sẽ chẳng bỏ rơi. Chúa sẽ chẳng rời. Ngài mãi một </a:t>
            </a:r>
            <a:r>
              <a:rPr lang="vi-VN" sz="6000" dirty="0" smtClean="0">
                <a:solidFill>
                  <a:schemeClr val="bg1"/>
                </a:solidFill>
                <a:latin typeface="+mj-lt"/>
              </a:rPr>
              <a:t>niềm, </a:t>
            </a:r>
            <a:r>
              <a:rPr lang="vi-VN" sz="6000" dirty="0">
                <a:solidFill>
                  <a:schemeClr val="bg1"/>
                </a:solidFill>
                <a:latin typeface="+mj-lt"/>
              </a:rPr>
              <a:t>ưu ái chở </a:t>
            </a:r>
            <a:r>
              <a:rPr lang="vi-VN" sz="6000" dirty="0" smtClean="0">
                <a:solidFill>
                  <a:schemeClr val="bg1"/>
                </a:solidFill>
                <a:latin typeface="+mj-lt"/>
              </a:rPr>
              <a:t>che.</a:t>
            </a:r>
            <a:endParaRPr lang="vi-VN" sz="60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Hãy đến trước nhan Ngài. Hồn ơi reo lên ý thơ, đàn ơi vang lên tiếng tơ ca mừng Vua Chí Thánh. Hãy đến trước nhan Ngài. Cùng tôn vinh Thiên Chúa </a:t>
            </a:r>
            <a:r>
              <a:rPr lang="vi-VN" sz="4800" dirty="0" smtClean="0">
                <a:solidFill>
                  <a:schemeClr val="bg1"/>
                </a:solidFill>
                <a:latin typeface="+mj-lt"/>
              </a:rPr>
              <a:t>ta, </a:t>
            </a:r>
            <a:r>
              <a:rPr lang="vi-VN" sz="4800" dirty="0">
                <a:solidFill>
                  <a:schemeClr val="bg1"/>
                </a:solidFill>
                <a:latin typeface="+mj-lt"/>
              </a:rPr>
              <a:t>là Vua trên muôn các Vua </a:t>
            </a:r>
            <a:r>
              <a:rPr lang="vi-VN" sz="4800" dirty="0" smtClean="0">
                <a:solidFill>
                  <a:schemeClr val="bg1"/>
                </a:solidFill>
                <a:latin typeface="+mj-lt"/>
              </a:rPr>
              <a:t>Danh </a:t>
            </a:r>
            <a:r>
              <a:rPr lang="vi-VN" sz="4800" dirty="0">
                <a:solidFill>
                  <a:schemeClr val="bg1"/>
                </a:solidFill>
                <a:latin typeface="+mj-lt"/>
              </a:rPr>
              <a:t>Ngài </a:t>
            </a:r>
            <a:r>
              <a:rPr lang="vi-VN" sz="4800" dirty="0" smtClean="0">
                <a:solidFill>
                  <a:schemeClr val="bg1"/>
                </a:solidFill>
                <a:latin typeface="+mj-lt"/>
              </a:rPr>
              <a:t>luôn, </a:t>
            </a:r>
            <a:r>
              <a:rPr lang="vi-VN" sz="4800" dirty="0">
                <a:solidFill>
                  <a:schemeClr val="bg1"/>
                </a:solidFill>
                <a:latin typeface="+mj-lt"/>
              </a:rPr>
              <a:t>vững bền.</a:t>
            </a:r>
          </a:p>
        </p:txBody>
      </p:sp>
    </p:spTree>
    <p:extLst>
      <p:ext uri="{BB962C8B-B14F-4D97-AF65-F5344CB8AC3E}">
        <p14:creationId xmlns:p14="http://schemas.microsoft.com/office/powerpoint/2010/main" val="38496480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361" y="4248150"/>
            <a:ext cx="3962399" cy="751820"/>
          </a:xfrm>
          <a:prstGeom prst="rect">
            <a:avLst/>
          </a:prstGeom>
        </p:spPr>
      </p:pic>
      <p:sp>
        <p:nvSpPr>
          <p:cNvPr id="4" name="Rectangle 3"/>
          <p:cNvSpPr/>
          <p:nvPr/>
        </p:nvSpPr>
        <p:spPr>
          <a:xfrm>
            <a:off x="3188457" y="4384569"/>
            <a:ext cx="2587503" cy="575542"/>
          </a:xfrm>
          <a:prstGeom prst="rect">
            <a:avLst/>
          </a:prstGeom>
        </p:spPr>
        <p:txBody>
          <a:bodyPr wrap="none">
            <a:spAutoFit/>
          </a:bodyPr>
          <a:lstStyle/>
          <a:p>
            <a:pPr algn="ctr"/>
            <a:r>
              <a:rPr lang="en-US" sz="1400" dirty="0" smtClean="0">
                <a:solidFill>
                  <a:srgbClr val="FFFF00"/>
                </a:solidFill>
              </a:rPr>
              <a:t>CA ĐOÀN THÁNH TERESA AVILA</a:t>
            </a:r>
          </a:p>
          <a:p>
            <a:pPr algn="ctr"/>
            <a:r>
              <a:rPr lang="en-US" sz="1400" dirty="0" smtClean="0">
                <a:solidFill>
                  <a:srgbClr val="FFFF00"/>
                </a:solidFill>
              </a:rPr>
              <a:t>GIÁO XỨ THIÊN ÂN</a:t>
            </a:r>
            <a:endParaRPr lang="en-US" sz="1400" dirty="0"/>
          </a:p>
        </p:txBody>
      </p:sp>
    </p:spTree>
    <p:extLst>
      <p:ext uri="{BB962C8B-B14F-4D97-AF65-F5344CB8AC3E}">
        <p14:creationId xmlns:p14="http://schemas.microsoft.com/office/powerpoint/2010/main" val="304384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 Ngài minh xét những ai bị ức oan, kẻ tù tội ra tay cứu độ liền. Ngài cũng thương </a:t>
            </a:r>
            <a:r>
              <a:rPr lang="vi-VN" sz="5400" dirty="0" smtClean="0">
                <a:solidFill>
                  <a:schemeClr val="bg1"/>
                </a:solidFill>
              </a:rPr>
              <a:t>ban, </a:t>
            </a:r>
            <a:r>
              <a:rPr lang="vi-VN" sz="5400" dirty="0">
                <a:solidFill>
                  <a:schemeClr val="bg1"/>
                </a:solidFill>
              </a:rPr>
              <a:t>lương thực mà nuôi kẻ khó nghèo.</a:t>
            </a:r>
            <a:endParaRPr lang="en-US" sz="5400" dirty="0">
              <a:solidFill>
                <a:schemeClr val="bg1"/>
              </a:solidFill>
            </a:endParaRPr>
          </a:p>
        </p:txBody>
      </p:sp>
    </p:spTree>
    <p:extLst>
      <p:ext uri="{BB962C8B-B14F-4D97-AF65-F5344CB8AC3E}">
        <p14:creationId xmlns:p14="http://schemas.microsoft.com/office/powerpoint/2010/main" val="4223505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Tk2:</a:t>
            </a:r>
            <a:r>
              <a:rPr lang="en-US" sz="4800" dirty="0">
                <a:solidFill>
                  <a:schemeClr val="bg1"/>
                </a:solidFill>
              </a:rPr>
              <a:t> </a:t>
            </a:r>
            <a:r>
              <a:rPr lang="vi-VN" sz="4800" dirty="0">
                <a:solidFill>
                  <a:schemeClr val="bg1"/>
                </a:solidFill>
              </a:rPr>
              <a:t>Ngài mở mắt những kẻ bị tối đui, kẻ bị dìm ra tay Chúa vực dậy. Và </a:t>
            </a:r>
            <a:r>
              <a:rPr lang="vi-VN" sz="4800" dirty="0" smtClean="0">
                <a:solidFill>
                  <a:schemeClr val="bg1"/>
                </a:solidFill>
              </a:rPr>
              <a:t>Chúa, </a:t>
            </a:r>
            <a:r>
              <a:rPr lang="vi-VN" sz="4800" dirty="0">
                <a:solidFill>
                  <a:schemeClr val="bg1"/>
                </a:solidFill>
              </a:rPr>
              <a:t>yêu </a:t>
            </a:r>
            <a:r>
              <a:rPr lang="vi-VN" sz="4800" dirty="0" smtClean="0">
                <a:solidFill>
                  <a:schemeClr val="bg1"/>
                </a:solidFill>
              </a:rPr>
              <a:t>thương, </a:t>
            </a:r>
            <a:r>
              <a:rPr lang="vi-VN" sz="4800" dirty="0">
                <a:solidFill>
                  <a:schemeClr val="bg1"/>
                </a:solidFill>
              </a:rPr>
              <a:t>những người hằng luôn sống chính trực. Ngài </a:t>
            </a:r>
            <a:r>
              <a:rPr lang="vi-VN" sz="4800" dirty="0" smtClean="0">
                <a:solidFill>
                  <a:schemeClr val="bg1"/>
                </a:solidFill>
              </a:rPr>
              <a:t>cũng, </a:t>
            </a:r>
            <a:r>
              <a:rPr lang="vi-VN" sz="4800" dirty="0">
                <a:solidFill>
                  <a:schemeClr val="bg1"/>
                </a:solidFill>
              </a:rPr>
              <a:t>không </a:t>
            </a:r>
            <a:r>
              <a:rPr lang="vi-VN" sz="4800" dirty="0" smtClean="0">
                <a:solidFill>
                  <a:schemeClr val="bg1"/>
                </a:solidFill>
              </a:rPr>
              <a:t>quên, </a:t>
            </a:r>
            <a:r>
              <a:rPr lang="vi-VN" sz="4800" dirty="0">
                <a:solidFill>
                  <a:schemeClr val="bg1"/>
                </a:solidFill>
              </a:rPr>
              <a:t>bang trợ kiều dân nấp bóng Ngài.</a:t>
            </a:r>
            <a:endParaRPr lang="en-US" sz="4800" dirty="0">
              <a:solidFill>
                <a:schemeClr val="bg1"/>
              </a:solidFill>
            </a:endParaRPr>
          </a:p>
        </p:txBody>
      </p:sp>
    </p:spTree>
    <p:extLst>
      <p:ext uri="{BB962C8B-B14F-4D97-AF65-F5344CB8AC3E}">
        <p14:creationId xmlns:p14="http://schemas.microsoft.com/office/powerpoint/2010/main" val="411218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Tk3:</a:t>
            </a:r>
            <a:r>
              <a:rPr lang="en-US" sz="4800" dirty="0">
                <a:solidFill>
                  <a:schemeClr val="bg1"/>
                </a:solidFill>
              </a:rPr>
              <a:t> </a:t>
            </a:r>
            <a:r>
              <a:rPr lang="vi-VN" sz="4800" dirty="0">
                <a:solidFill>
                  <a:schemeClr val="bg1"/>
                </a:solidFill>
              </a:rPr>
              <a:t>Mọi mưu tính ác nhân Ngài phá tan. Chúa độ trì cô nhi với quả phụ. Ngài </a:t>
            </a:r>
            <a:r>
              <a:rPr lang="vi-VN" sz="4800" dirty="0" smtClean="0">
                <a:solidFill>
                  <a:schemeClr val="bg1"/>
                </a:solidFill>
              </a:rPr>
              <a:t>nắm, </a:t>
            </a:r>
            <a:r>
              <a:rPr lang="vi-VN" sz="4800" dirty="0">
                <a:solidFill>
                  <a:schemeClr val="bg1"/>
                </a:solidFill>
              </a:rPr>
              <a:t>trong </a:t>
            </a:r>
            <a:r>
              <a:rPr lang="vi-VN" sz="4800" dirty="0" smtClean="0">
                <a:solidFill>
                  <a:schemeClr val="bg1"/>
                </a:solidFill>
              </a:rPr>
              <a:t>tay, </a:t>
            </a:r>
            <a:r>
              <a:rPr lang="vi-VN" sz="4800" dirty="0">
                <a:solidFill>
                  <a:schemeClr val="bg1"/>
                </a:solidFill>
              </a:rPr>
              <a:t>vương quyền ngàn muôn kiếp vững bền. Này </a:t>
            </a:r>
            <a:r>
              <a:rPr lang="vi-VN" sz="4800" dirty="0" smtClean="0">
                <a:solidFill>
                  <a:schemeClr val="bg1"/>
                </a:solidFill>
              </a:rPr>
              <a:t>hỡi, </a:t>
            </a:r>
            <a:r>
              <a:rPr lang="vi-VN" sz="4800" dirty="0">
                <a:solidFill>
                  <a:schemeClr val="bg1"/>
                </a:solidFill>
              </a:rPr>
              <a:t>Si-on, Chúa Trời là Vua thống lãnh hoài.</a:t>
            </a:r>
            <a:endParaRPr lang="en-US" sz="4800" dirty="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
            <a:ext cx="9144000" cy="1349350"/>
          </a:xfrm>
          <a:prstGeom prst="rect">
            <a:avLst/>
          </a:prstGeom>
        </p:spPr>
      </p:pic>
      <p:sp>
        <p:nvSpPr>
          <p:cNvPr id="4" name="Rectangle 3"/>
          <p:cNvSpPr/>
          <p:nvPr/>
        </p:nvSpPr>
        <p:spPr>
          <a:xfrm>
            <a:off x="2077632" y="285750"/>
            <a:ext cx="4988738" cy="954107"/>
          </a:xfrm>
          <a:prstGeom prst="rect">
            <a:avLst/>
          </a:prstGeom>
        </p:spPr>
        <p:txBody>
          <a:bodyPr wrap="none">
            <a:spAutoFit/>
          </a:bodyPr>
          <a:lstStyle/>
          <a:p>
            <a:pPr algn="ctr"/>
            <a:r>
              <a:rPr lang="en-US" sz="2800" dirty="0" smtClean="0">
                <a:solidFill>
                  <a:srgbClr val="FFFF00"/>
                </a:solidFill>
              </a:rPr>
              <a:t>CA ĐOÀN THÁNH TERESA AVILA</a:t>
            </a:r>
          </a:p>
          <a:p>
            <a:pPr algn="ctr"/>
            <a:r>
              <a:rPr lang="en-US" sz="2800" dirty="0" smtClean="0">
                <a:solidFill>
                  <a:srgbClr val="FFFF00"/>
                </a:solidFill>
              </a:rPr>
              <a:t>GIÁO XỨ THIÊN ÂN</a:t>
            </a:r>
            <a:endParaRPr lang="en-US" sz="2800" dirty="0"/>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3300"/>
                </a:solidFill>
              </a:rPr>
              <a:t>Nào Thiên Chúa đã chẳng chọn những kẻ nghèo khó, để họ thừa hưởng vương quốc Người hay sao ?</a:t>
            </a:r>
            <a:endParaRPr lang="vi-VN" sz="3600" dirty="0">
              <a:solidFill>
                <a:srgbClr val="A50021"/>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800" dirty="0" smtClean="0">
                <a:solidFill>
                  <a:srgbClr val="FFFF00"/>
                </a:solidFill>
              </a:rPr>
              <a:t>Alleluia-Alleluia</a:t>
            </a:r>
            <a:r>
              <a:rPr lang="vi-VN" sz="5800" dirty="0" smtClean="0">
                <a:solidFill>
                  <a:schemeClr val="bg1"/>
                </a:solidFill>
              </a:rPr>
              <a:t> Chúa Giê-su. </a:t>
            </a:r>
            <a:r>
              <a:rPr lang="vi-VN" sz="5800" dirty="0">
                <a:solidFill>
                  <a:schemeClr val="bg1"/>
                </a:solidFill>
              </a:rPr>
              <a:t>loan báo Tin Mừng Nước </a:t>
            </a:r>
            <a:r>
              <a:rPr lang="vi-VN" sz="5800" dirty="0" smtClean="0">
                <a:solidFill>
                  <a:schemeClr val="bg1"/>
                </a:solidFill>
              </a:rPr>
              <a:t>Trời, </a:t>
            </a:r>
            <a:r>
              <a:rPr lang="vi-VN" sz="5800" dirty="0">
                <a:solidFill>
                  <a:schemeClr val="bg1"/>
                </a:solidFill>
              </a:rPr>
              <a:t>và chữa mọi thứ bệnh hoạn tật </a:t>
            </a:r>
            <a:r>
              <a:rPr lang="vi-VN" sz="5800" dirty="0" smtClean="0">
                <a:solidFill>
                  <a:schemeClr val="bg1"/>
                </a:solidFill>
              </a:rPr>
              <a:t>nguyền, </a:t>
            </a:r>
            <a:r>
              <a:rPr lang="vi-VN" sz="5800" dirty="0">
                <a:solidFill>
                  <a:schemeClr val="bg1"/>
                </a:solidFill>
              </a:rPr>
              <a:t>trong dân. </a:t>
            </a:r>
            <a:r>
              <a:rPr lang="vi-VN" sz="5800" dirty="0" smtClean="0">
                <a:solidFill>
                  <a:schemeClr val="bg1"/>
                </a:solidFill>
              </a:rPr>
              <a:t>						</a:t>
            </a:r>
            <a:r>
              <a:rPr lang="vi-VN" sz="5800" dirty="0" smtClean="0">
                <a:solidFill>
                  <a:srgbClr val="FFFF00"/>
                </a:solidFill>
              </a:rPr>
              <a:t>Alleluia</a:t>
            </a:r>
            <a:r>
              <a:rPr lang="vi-VN" sz="5800" dirty="0">
                <a:solidFill>
                  <a:srgbClr val="FFFF00"/>
                </a:solidFill>
              </a:rPr>
              <a:t>…</a:t>
            </a:r>
          </a:p>
        </p:txBody>
      </p:sp>
    </p:spTree>
    <p:extLst>
      <p:ext uri="{BB962C8B-B14F-4D97-AF65-F5344CB8AC3E}">
        <p14:creationId xmlns:p14="http://schemas.microsoft.com/office/powerpoint/2010/main" val="3327032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575895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cung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2971800" y="2570911"/>
            <a:ext cx="6629400" cy="1538883"/>
          </a:xfrm>
          <a:prstGeom prst="rect">
            <a:avLst/>
          </a:prstGeom>
        </p:spPr>
        <p:txBody>
          <a:bodyPr wrap="square">
            <a:spAutoFit/>
          </a:bodyPr>
          <a:lstStyle/>
          <a:p>
            <a:pPr algn="ctr"/>
            <a:r>
              <a:rPr lang="en-US" sz="5400" b="1" dirty="0" err="1" smtClean="0">
                <a:solidFill>
                  <a:srgbClr val="FFFF00"/>
                </a:solidFill>
              </a:rPr>
              <a:t>Của</a:t>
            </a:r>
            <a:r>
              <a:rPr lang="en-US" sz="5400" b="1" dirty="0" smtClean="0">
                <a:solidFill>
                  <a:srgbClr val="FFFF00"/>
                </a:solidFill>
              </a:rPr>
              <a:t> </a:t>
            </a:r>
            <a:r>
              <a:rPr lang="en-US" sz="5400" b="1" dirty="0" err="1" smtClean="0">
                <a:solidFill>
                  <a:srgbClr val="FFFF00"/>
                </a:solidFill>
              </a:rPr>
              <a:t>Lễ</a:t>
            </a:r>
            <a:r>
              <a:rPr lang="en-US" sz="5400" b="1" dirty="0" smtClean="0">
                <a:solidFill>
                  <a:srgbClr val="FFFF00"/>
                </a:solidFill>
              </a:rPr>
              <a:t> </a:t>
            </a:r>
            <a:r>
              <a:rPr lang="en-US" sz="5400" b="1" dirty="0" err="1" smtClean="0">
                <a:solidFill>
                  <a:srgbClr val="FFFF00"/>
                </a:solidFill>
              </a:rPr>
              <a:t>Hằng</a:t>
            </a:r>
            <a:r>
              <a:rPr lang="en-US" sz="5400" b="1" dirty="0" smtClean="0">
                <a:solidFill>
                  <a:srgbClr val="FFFF00"/>
                </a:solidFill>
              </a:rPr>
              <a:t> </a:t>
            </a:r>
            <a:r>
              <a:rPr lang="en-US" sz="5400" b="1" dirty="0" err="1" smtClean="0">
                <a:solidFill>
                  <a:srgbClr val="FFFF00"/>
                </a:solidFill>
              </a:rPr>
              <a:t>Sống</a:t>
            </a:r>
            <a:r>
              <a:rPr lang="en-US" sz="5400" b="1" dirty="0" smtClean="0">
                <a:solidFill>
                  <a:srgbClr val="FFFF00"/>
                </a:solidFill>
              </a:rPr>
              <a:t> </a:t>
            </a:r>
            <a:endParaRPr lang="en-US" sz="5400" b="1" dirty="0">
              <a:solidFill>
                <a:srgbClr val="FFFF00"/>
              </a:solidFill>
            </a:endParaRPr>
          </a:p>
          <a:p>
            <a:pPr algn="ctr"/>
            <a:r>
              <a:rPr lang="en-US" sz="4000" b="1" i="1" dirty="0" err="1" smtClean="0">
                <a:solidFill>
                  <a:schemeClr val="bg1"/>
                </a:solidFill>
              </a:rPr>
              <a:t>Thiên</a:t>
            </a:r>
            <a:r>
              <a:rPr lang="en-US" sz="4000" b="1" i="1" dirty="0" smtClean="0">
                <a:solidFill>
                  <a:schemeClr val="bg1"/>
                </a:solidFill>
              </a:rPr>
              <a:t> </a:t>
            </a:r>
            <a:r>
              <a:rPr lang="en-US" sz="4000" b="1" i="1" dirty="0" err="1" smtClean="0">
                <a:solidFill>
                  <a:schemeClr val="bg1"/>
                </a:solidFill>
              </a:rPr>
              <a:t>Lý</a:t>
            </a:r>
            <a:r>
              <a:rPr lang="en-US" sz="4000" b="1" i="1" dirty="0" smtClean="0">
                <a:solidFill>
                  <a:schemeClr val="bg1"/>
                </a:solidFill>
              </a:rPr>
              <a:t> </a:t>
            </a:r>
            <a:endParaRPr lang="en-US" sz="4000" b="1" i="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7616" y="4158074"/>
            <a:ext cx="3962399" cy="751820"/>
          </a:xfrm>
          <a:prstGeom prst="rect">
            <a:avLst/>
          </a:prstGeom>
        </p:spPr>
      </p:pic>
      <p:sp>
        <p:nvSpPr>
          <p:cNvPr id="6" name="Rectangle 5"/>
          <p:cNvSpPr/>
          <p:nvPr/>
        </p:nvSpPr>
        <p:spPr>
          <a:xfrm>
            <a:off x="5236712" y="4294493"/>
            <a:ext cx="2587503" cy="575542"/>
          </a:xfrm>
          <a:prstGeom prst="rect">
            <a:avLst/>
          </a:prstGeom>
        </p:spPr>
        <p:txBody>
          <a:bodyPr wrap="none">
            <a:spAutoFit/>
          </a:bodyPr>
          <a:lstStyle/>
          <a:p>
            <a:pPr algn="ctr"/>
            <a:r>
              <a:rPr lang="en-US" sz="1400" dirty="0" smtClean="0">
                <a:solidFill>
                  <a:srgbClr val="FFFF00"/>
                </a:solidFill>
              </a:rPr>
              <a:t>CA ĐOÀN THÁNH TERESA AVILA</a:t>
            </a:r>
          </a:p>
          <a:p>
            <a:pPr algn="ctr"/>
            <a:r>
              <a:rPr lang="en-US" sz="1400" dirty="0" smtClean="0">
                <a:solidFill>
                  <a:srgbClr val="FFFF00"/>
                </a:solidFill>
              </a:rPr>
              <a:t>GIÁO XỨ THIÊN ÂN</a:t>
            </a:r>
            <a:endParaRPr lang="en-US" sz="1400" dirty="0"/>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800" dirty="0" smtClean="0">
                <a:solidFill>
                  <a:srgbClr val="FFFF00"/>
                </a:solidFill>
              </a:rPr>
              <a:t>Alleluia-Alleluia</a:t>
            </a:r>
            <a:r>
              <a:rPr lang="vi-VN" sz="5800" dirty="0" smtClean="0">
                <a:solidFill>
                  <a:schemeClr val="bg1"/>
                </a:solidFill>
              </a:rPr>
              <a:t> Chúa Giê-su. </a:t>
            </a:r>
            <a:r>
              <a:rPr lang="vi-VN" sz="5800" dirty="0">
                <a:solidFill>
                  <a:schemeClr val="bg1"/>
                </a:solidFill>
              </a:rPr>
              <a:t>loan báo Tin Mừng Nước </a:t>
            </a:r>
            <a:r>
              <a:rPr lang="vi-VN" sz="5800" dirty="0" smtClean="0">
                <a:solidFill>
                  <a:schemeClr val="bg1"/>
                </a:solidFill>
              </a:rPr>
              <a:t>Trời, </a:t>
            </a:r>
            <a:r>
              <a:rPr lang="vi-VN" sz="5800" dirty="0">
                <a:solidFill>
                  <a:schemeClr val="bg1"/>
                </a:solidFill>
              </a:rPr>
              <a:t>và chữa mọi thứ bệnh hoạn tật </a:t>
            </a:r>
            <a:r>
              <a:rPr lang="vi-VN" sz="5800" dirty="0" smtClean="0">
                <a:solidFill>
                  <a:schemeClr val="bg1"/>
                </a:solidFill>
              </a:rPr>
              <a:t>nguyền, </a:t>
            </a:r>
            <a:r>
              <a:rPr lang="vi-VN" sz="5800" dirty="0">
                <a:solidFill>
                  <a:schemeClr val="bg1"/>
                </a:solidFill>
              </a:rPr>
              <a:t>trong dân. </a:t>
            </a:r>
            <a:r>
              <a:rPr lang="vi-VN" sz="5800" dirty="0" smtClean="0">
                <a:solidFill>
                  <a:schemeClr val="bg1"/>
                </a:solidFill>
              </a:rPr>
              <a:t>						</a:t>
            </a:r>
            <a:r>
              <a:rPr lang="vi-VN" sz="5800" dirty="0" smtClean="0">
                <a:solidFill>
                  <a:srgbClr val="FFFF00"/>
                </a:solidFill>
              </a:rPr>
              <a:t>Alleluia</a:t>
            </a:r>
            <a:r>
              <a:rPr lang="vi-VN" sz="5800" dirty="0">
                <a:solidFill>
                  <a:srgbClr val="FFFF00"/>
                </a:solidFill>
              </a:rPr>
              <a:t>…</a:t>
            </a:r>
          </a:p>
        </p:txBody>
      </p:sp>
    </p:spTree>
    <p:extLst>
      <p:ext uri="{BB962C8B-B14F-4D97-AF65-F5344CB8AC3E}">
        <p14:creationId xmlns:p14="http://schemas.microsoft.com/office/powerpoint/2010/main" val="199633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FF00"/>
                </a:solidFill>
              </a:rPr>
              <a:t>Pk1</a:t>
            </a:r>
            <a:r>
              <a:rPr lang="vi-VN" dirty="0">
                <a:solidFill>
                  <a:srgbClr val="FFFF00"/>
                </a:solidFill>
              </a:rPr>
              <a:t>: </a:t>
            </a:r>
            <a:r>
              <a:rPr lang="vi-VN" dirty="0" smtClean="0">
                <a:solidFill>
                  <a:schemeClr val="bg1"/>
                </a:solidFill>
              </a:rPr>
              <a:t>Bánh </a:t>
            </a:r>
            <a:r>
              <a:rPr lang="vi-VN" dirty="0">
                <a:solidFill>
                  <a:schemeClr val="bg1"/>
                </a:solidFill>
              </a:rPr>
              <a:t>rượu này Chúa ơi như của lễ cuộc sống. Con nguyện dâng lên Chúa với những tâm tư cùng ước vọng. Bao miệt mài gắng công, cho đồng xanh lúa thơm, cho vườn nho trái ngon </a:t>
            </a:r>
            <a:r>
              <a:rPr lang="vi-VN" dirty="0" smtClean="0">
                <a:solidFill>
                  <a:schemeClr val="bg1"/>
                </a:solidFill>
              </a:rPr>
              <a:t>trở </a:t>
            </a:r>
            <a:r>
              <a:rPr lang="vi-VN" dirty="0">
                <a:solidFill>
                  <a:schemeClr val="bg1"/>
                </a:solidFill>
              </a:rPr>
              <a:t>thành bánh miến rượu nồng.</a:t>
            </a:r>
            <a:endParaRPr lang="en-US"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Này lễ vật yêu thương chân thành. Của lễ hiệp dâng Cha nhân lành . Dâng Ngài xác thân linh hồn mỏng manh yếu hèn. </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Lạy </a:t>
            </a:r>
            <a:r>
              <a:rPr lang="vi-VN" sz="6000" dirty="0">
                <a:solidFill>
                  <a:schemeClr val="bg1"/>
                </a:solidFill>
              </a:rPr>
              <a:t>Chúa rộng ban muôn ơn lành. Bổ dưỡng thần lương thêm sức mạnh. Thanh tẩy hồn con trắng sạch tựa bánh khiết tinh.</a:t>
            </a:r>
            <a:endParaRPr lang="en-US" sz="6000" b="0" dirty="0">
              <a:solidFill>
                <a:schemeClr val="bg1"/>
              </a:solidFill>
              <a:effectLst/>
            </a:endParaRPr>
          </a:p>
        </p:txBody>
      </p:sp>
    </p:spTree>
    <p:extLst>
      <p:ext uri="{BB962C8B-B14F-4D97-AF65-F5344CB8AC3E}">
        <p14:creationId xmlns:p14="http://schemas.microsoft.com/office/powerpoint/2010/main" val="2356009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smtClean="0">
                <a:solidFill>
                  <a:schemeClr val="bg1"/>
                </a:solidFill>
              </a:rPr>
              <a:t>Máu </a:t>
            </a:r>
            <a:r>
              <a:rPr lang="vi-VN" sz="4800" dirty="0">
                <a:solidFill>
                  <a:schemeClr val="bg1"/>
                </a:solidFill>
              </a:rPr>
              <a:t>Thịt </a:t>
            </a:r>
            <a:r>
              <a:rPr lang="vi-VN" sz="4800" dirty="0" smtClean="0">
                <a:solidFill>
                  <a:schemeClr val="bg1"/>
                </a:solidFill>
              </a:rPr>
              <a:t>Ngài </a:t>
            </a:r>
            <a:r>
              <a:rPr lang="vi-VN" sz="4800" dirty="0">
                <a:solidFill>
                  <a:schemeClr val="bg1"/>
                </a:solidFill>
              </a:rPr>
              <a:t>đã ban nên của lễ hằng sống. Ai được ăn và uống sẽ mãi không bao giờ đói lòng. Bánh bởi trời khấng ban, Máu đổ cho thế gian. Đây Thịt là của </a:t>
            </a:r>
            <a:r>
              <a:rPr lang="vi-VN" sz="4800" dirty="0" smtClean="0">
                <a:solidFill>
                  <a:schemeClr val="bg1"/>
                </a:solidFill>
              </a:rPr>
              <a:t>ăn </a:t>
            </a:r>
            <a:r>
              <a:rPr lang="vi-VN" sz="4800" dirty="0">
                <a:solidFill>
                  <a:schemeClr val="bg1"/>
                </a:solidFill>
              </a:rPr>
              <a:t>Máu là thức uống nuôi </a:t>
            </a:r>
            <a:r>
              <a:rPr lang="vi-VN" sz="4800" dirty="0" smtClean="0">
                <a:solidFill>
                  <a:schemeClr val="bg1"/>
                </a:solidFill>
              </a:rPr>
              <a:t>dân.</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Này lễ vật yêu thương chân thành. Của lễ hiệp dâng Cha nhân lành . Dâng Ngài xác thân linh hồn mỏng manh yếu hèn. </a:t>
            </a:r>
            <a:endParaRPr lang="en-US" sz="6000" b="0" dirty="0">
              <a:solidFill>
                <a:schemeClr val="bg1"/>
              </a:solidFill>
              <a:effectLst/>
            </a:endParaRPr>
          </a:p>
        </p:txBody>
      </p:sp>
    </p:spTree>
    <p:extLst>
      <p:ext uri="{BB962C8B-B14F-4D97-AF65-F5344CB8AC3E}">
        <p14:creationId xmlns:p14="http://schemas.microsoft.com/office/powerpoint/2010/main" val="3930365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Lạy </a:t>
            </a:r>
            <a:r>
              <a:rPr lang="vi-VN" sz="6000" dirty="0">
                <a:solidFill>
                  <a:schemeClr val="bg1"/>
                </a:solidFill>
              </a:rPr>
              <a:t>Chúa rộng ban muôn ơn lành. Bổ dưỡng thần lương thêm sức mạnh. Thanh tẩy hồn con trắng sạch tựa bánh khiết tinh.</a:t>
            </a:r>
            <a:endParaRPr lang="en-US" sz="6000" b="0" dirty="0">
              <a:solidFill>
                <a:schemeClr val="bg1"/>
              </a:solidFill>
              <a:effectLst/>
            </a:endParaRPr>
          </a:p>
        </p:txBody>
      </p:sp>
    </p:spTree>
    <p:extLst>
      <p:ext uri="{BB962C8B-B14F-4D97-AF65-F5344CB8AC3E}">
        <p14:creationId xmlns:p14="http://schemas.microsoft.com/office/powerpoint/2010/main" val="3346361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5400" b="0" dirty="0">
                <a:solidFill>
                  <a:srgbClr val="FFFF00"/>
                </a:solidFill>
                <a:effectLst/>
                <a:latin typeface="+mj-lt"/>
              </a:rPr>
              <a:t>Chúa Chữa Người Câm Điếc</a:t>
            </a:r>
            <a:r>
              <a:rPr lang="en-US" sz="6600" b="0" dirty="0">
                <a:solidFill>
                  <a:srgbClr val="FFFF00"/>
                </a:solidFill>
                <a:effectLst/>
                <a:latin typeface="+mj-lt"/>
              </a:rPr>
              <a:t/>
            </a:r>
            <a:br>
              <a:rPr lang="en-US" sz="6600" b="0" dirty="0">
                <a:solidFill>
                  <a:srgbClr val="FFFF00"/>
                </a:solidFill>
                <a:effectLst/>
                <a:latin typeface="+mj-lt"/>
              </a:rPr>
            </a:br>
            <a:r>
              <a:rPr lang="vi-VN" sz="4000" b="0" i="1" dirty="0">
                <a:solidFill>
                  <a:schemeClr val="bg1"/>
                </a:solidFill>
                <a:effectLst/>
                <a:latin typeface="+mj-lt"/>
              </a:rPr>
              <a:t>Đinh Công Huỳnh &amp; Huỳnh Minh </a:t>
            </a:r>
            <a:r>
              <a:rPr lang="vi-VN" sz="4000" b="0" i="1" dirty="0" smtClean="0">
                <a:solidFill>
                  <a:schemeClr val="bg1"/>
                </a:solidFill>
                <a:effectLst/>
                <a:latin typeface="+mj-lt"/>
              </a:rPr>
              <a:t>Kỳ</a:t>
            </a:r>
            <a:endParaRPr lang="en-US" sz="4000" b="0" i="1"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920520"/>
            <a:ext cx="3962399" cy="751820"/>
          </a:xfrm>
          <a:prstGeom prst="rect">
            <a:avLst/>
          </a:prstGeom>
        </p:spPr>
      </p:pic>
      <p:sp>
        <p:nvSpPr>
          <p:cNvPr id="4" name="Rectangle 3"/>
          <p:cNvSpPr/>
          <p:nvPr/>
        </p:nvSpPr>
        <p:spPr>
          <a:xfrm>
            <a:off x="3432296" y="4056939"/>
            <a:ext cx="2587503" cy="575542"/>
          </a:xfrm>
          <a:prstGeom prst="rect">
            <a:avLst/>
          </a:prstGeom>
        </p:spPr>
        <p:txBody>
          <a:bodyPr wrap="none">
            <a:spAutoFit/>
          </a:bodyPr>
          <a:lstStyle/>
          <a:p>
            <a:pPr algn="ctr"/>
            <a:r>
              <a:rPr lang="en-US" sz="1400" dirty="0" smtClean="0">
                <a:solidFill>
                  <a:srgbClr val="FFFF00"/>
                </a:solidFill>
              </a:rPr>
              <a:t>CA ĐOÀN THÁNH TERESA AVILA</a:t>
            </a:r>
          </a:p>
          <a:p>
            <a:pPr algn="ctr"/>
            <a:r>
              <a:rPr lang="en-US" sz="1400" dirty="0" smtClean="0">
                <a:solidFill>
                  <a:srgbClr val="FFFF00"/>
                </a:solidFill>
              </a:rPr>
              <a:t>GIÁO XỨ THIÊN ÂN</a:t>
            </a:r>
            <a:endParaRPr lang="en-US" sz="1400" dirty="0"/>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dirty="0">
                <a:solidFill>
                  <a:srgbClr val="FFFF00"/>
                </a:solidFill>
              </a:rPr>
              <a:t>P</a:t>
            </a:r>
            <a:r>
              <a:rPr lang="en-US" sz="4800" b="0" dirty="0" smtClean="0">
                <a:solidFill>
                  <a:srgbClr val="FFFF00"/>
                </a:solidFill>
                <a:effectLst/>
              </a:rPr>
              <a:t>k1</a:t>
            </a:r>
            <a:r>
              <a:rPr lang="en-US" sz="4800" b="0" dirty="0">
                <a:solidFill>
                  <a:srgbClr val="FFFF00"/>
                </a:solidFill>
                <a:effectLst/>
              </a:rPr>
              <a:t>: </a:t>
            </a:r>
            <a:r>
              <a:rPr lang="vi-VN" sz="4800" dirty="0">
                <a:solidFill>
                  <a:schemeClr val="bg1"/>
                </a:solidFill>
              </a:rPr>
              <a:t>Chúa đã cho người câm điếc được nói và nghe. Chúa không dửng dưng trước mọi khổ đau con người. Chúa mở đôi tai để con lắng nghe tiếng Chúa. Chúa mở miệng lưỡi để con biết ca tụng Ngài.</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8524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a:solidFill>
                  <a:schemeClr val="bg1"/>
                </a:solidFill>
              </a:rPr>
              <a:t>Muôn đời tạ </a:t>
            </a:r>
            <a:r>
              <a:rPr lang="vi-VN" sz="6000" dirty="0" smtClean="0">
                <a:solidFill>
                  <a:schemeClr val="bg1"/>
                </a:solidFill>
              </a:rPr>
              <a:t>ơn, </a:t>
            </a:r>
            <a:r>
              <a:rPr lang="vi-VN" sz="6000" dirty="0">
                <a:solidFill>
                  <a:schemeClr val="bg1"/>
                </a:solidFill>
              </a:rPr>
              <a:t>hồng ân Chúa bao la. </a:t>
            </a:r>
            <a:r>
              <a:rPr lang="vi-VN" sz="6000" dirty="0" smtClean="0">
                <a:solidFill>
                  <a:schemeClr val="bg1"/>
                </a:solidFill>
              </a:rPr>
              <a:t>E-pha-ta. </a:t>
            </a:r>
            <a:r>
              <a:rPr lang="vi-VN" sz="6000" dirty="0">
                <a:solidFill>
                  <a:schemeClr val="bg1"/>
                </a:solidFill>
              </a:rPr>
              <a:t>mở ra E-pha-ta. Vang lời ngợi </a:t>
            </a:r>
            <a:r>
              <a:rPr lang="vi-VN" sz="6000" dirty="0" smtClean="0">
                <a:solidFill>
                  <a:schemeClr val="bg1"/>
                </a:solidFill>
              </a:rPr>
              <a:t>ca, </a:t>
            </a:r>
            <a:r>
              <a:rPr lang="vi-VN" sz="6000" dirty="0">
                <a:solidFill>
                  <a:schemeClr val="bg1"/>
                </a:solidFill>
              </a:rPr>
              <a:t>tình yêu Chúa bao la. </a:t>
            </a:r>
            <a:r>
              <a:rPr lang="vi-VN" sz="6000" dirty="0" smtClean="0">
                <a:solidFill>
                  <a:schemeClr val="bg1"/>
                </a:solidFill>
              </a:rPr>
              <a:t>E-pha-ta </a:t>
            </a:r>
            <a:r>
              <a:rPr lang="vi-VN" sz="6000" dirty="0">
                <a:solidFill>
                  <a:schemeClr val="bg1"/>
                </a:solidFill>
              </a:rPr>
              <a:t>mở ra E-pha-ta.</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dirty="0">
                <a:solidFill>
                  <a:srgbClr val="FFFF00"/>
                </a:solidFill>
              </a:rPr>
              <a:t>P</a:t>
            </a:r>
            <a:r>
              <a:rPr lang="en-US" sz="4800" b="0" dirty="0" smtClean="0">
                <a:solidFill>
                  <a:srgbClr val="FFFF00"/>
                </a:solidFill>
                <a:effectLst/>
              </a:rPr>
              <a:t>k2</a:t>
            </a:r>
            <a:r>
              <a:rPr lang="en-US" sz="4800" b="0" dirty="0">
                <a:solidFill>
                  <a:srgbClr val="FFFF00"/>
                </a:solidFill>
                <a:effectLst/>
              </a:rPr>
              <a:t>:</a:t>
            </a:r>
            <a:r>
              <a:rPr lang="en-US" sz="4800" b="0" dirty="0">
                <a:solidFill>
                  <a:schemeClr val="bg1"/>
                </a:solidFill>
                <a:effectLst/>
              </a:rPr>
              <a:t> </a:t>
            </a:r>
            <a:r>
              <a:rPr lang="vi-VN" sz="4800" dirty="0">
                <a:solidFill>
                  <a:schemeClr val="bg1"/>
                </a:solidFill>
              </a:rPr>
              <a:t>Chúa biết con cần đến Chúa từng phút từng giây. Chúa rộng vòng tay ấp ủ đỡ nâng đêm ngày. Chữa lành cho con để con vững lòng đi tới. Sống cuộc đời mới bình an chứa chan tình Ngài.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Đk:</a:t>
            </a:r>
            <a:r>
              <a:rPr lang="en-US" sz="6000" b="0" dirty="0">
                <a:solidFill>
                  <a:schemeClr val="bg1"/>
                </a:solidFill>
                <a:effectLst/>
              </a:rPr>
              <a:t> </a:t>
            </a:r>
            <a:r>
              <a:rPr lang="vi-VN" sz="6000" dirty="0">
                <a:solidFill>
                  <a:schemeClr val="bg1"/>
                </a:solidFill>
              </a:rPr>
              <a:t>Muôn đời tạ </a:t>
            </a:r>
            <a:r>
              <a:rPr lang="vi-VN" sz="6000" dirty="0" smtClean="0">
                <a:solidFill>
                  <a:schemeClr val="bg1"/>
                </a:solidFill>
              </a:rPr>
              <a:t>ơn, </a:t>
            </a:r>
            <a:r>
              <a:rPr lang="vi-VN" sz="6000" dirty="0">
                <a:solidFill>
                  <a:schemeClr val="bg1"/>
                </a:solidFill>
              </a:rPr>
              <a:t>hồng ân Chúa bao la. </a:t>
            </a:r>
            <a:r>
              <a:rPr lang="vi-VN" sz="6000" dirty="0" smtClean="0">
                <a:solidFill>
                  <a:schemeClr val="bg1"/>
                </a:solidFill>
              </a:rPr>
              <a:t>E-pha-ta, </a:t>
            </a:r>
            <a:r>
              <a:rPr lang="vi-VN" sz="6000" dirty="0">
                <a:solidFill>
                  <a:schemeClr val="bg1"/>
                </a:solidFill>
              </a:rPr>
              <a:t>mở ra E-pha-ta. Vang lời ngợi </a:t>
            </a:r>
            <a:r>
              <a:rPr lang="vi-VN" sz="6000" dirty="0" smtClean="0">
                <a:solidFill>
                  <a:schemeClr val="bg1"/>
                </a:solidFill>
              </a:rPr>
              <a:t>ca, </a:t>
            </a:r>
            <a:r>
              <a:rPr lang="vi-VN" sz="6000" dirty="0">
                <a:solidFill>
                  <a:schemeClr val="bg1"/>
                </a:solidFill>
              </a:rPr>
              <a:t>tình yêu Chúa bao la. E-pha-ta mở ra E-pha-ta.</a:t>
            </a:r>
            <a:endParaRPr lang="en-US" sz="60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a:solidFill>
                  <a:srgbClr val="FFFF00"/>
                </a:solidFill>
              </a:rPr>
              <a:t>P</a:t>
            </a:r>
            <a:r>
              <a:rPr lang="en-US" sz="4800" b="0" dirty="0" smtClean="0">
                <a:solidFill>
                  <a:srgbClr val="FFFF00"/>
                </a:solidFill>
                <a:effectLst/>
              </a:rPr>
              <a:t>k3</a:t>
            </a:r>
            <a:r>
              <a:rPr lang="en-US" sz="4800" b="0" dirty="0">
                <a:solidFill>
                  <a:srgbClr val="FFFF00"/>
                </a:solidFill>
                <a:effectLst/>
              </a:rPr>
              <a:t>:</a:t>
            </a:r>
            <a:r>
              <a:rPr lang="en-US" sz="4800" b="0" dirty="0">
                <a:solidFill>
                  <a:schemeClr val="bg1"/>
                </a:solidFill>
                <a:effectLst/>
              </a:rPr>
              <a:t> </a:t>
            </a:r>
            <a:r>
              <a:rPr lang="vi-VN" sz="4800" dirty="0">
                <a:solidFill>
                  <a:schemeClr val="bg1"/>
                </a:solidFill>
              </a:rPr>
              <a:t>Sống giữa cuộc đời đôi lúc lòng trí ngủ mê. Cát bụi trần gian khuất mờ những khi đi về. Xin Ngài yêu thương rộng ban tâm hồn trong sáng. Với một quả tim mở ra sống luôn thật lòng.</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a:solidFill>
                  <a:schemeClr val="bg1"/>
                </a:solidFill>
              </a:rPr>
              <a:t>Muôn đời tạ </a:t>
            </a:r>
            <a:r>
              <a:rPr lang="vi-VN" sz="6000" dirty="0" smtClean="0">
                <a:solidFill>
                  <a:schemeClr val="bg1"/>
                </a:solidFill>
              </a:rPr>
              <a:t>ơn, </a:t>
            </a:r>
            <a:r>
              <a:rPr lang="vi-VN" sz="6000" dirty="0">
                <a:solidFill>
                  <a:schemeClr val="bg1"/>
                </a:solidFill>
              </a:rPr>
              <a:t>hồng ân Chúa bao la. </a:t>
            </a:r>
            <a:r>
              <a:rPr lang="vi-VN" sz="6000" dirty="0" smtClean="0">
                <a:solidFill>
                  <a:schemeClr val="bg1"/>
                </a:solidFill>
              </a:rPr>
              <a:t>E-pha-ta, </a:t>
            </a:r>
            <a:r>
              <a:rPr lang="vi-VN" sz="6000" dirty="0">
                <a:solidFill>
                  <a:schemeClr val="bg1"/>
                </a:solidFill>
              </a:rPr>
              <a:t>mở ra E-pha-ta. Vang lời ngợi </a:t>
            </a:r>
            <a:r>
              <a:rPr lang="vi-VN" sz="6000" dirty="0" smtClean="0">
                <a:solidFill>
                  <a:schemeClr val="bg1"/>
                </a:solidFill>
              </a:rPr>
              <a:t>ca, </a:t>
            </a:r>
            <a:r>
              <a:rPr lang="vi-VN" sz="6000" dirty="0">
                <a:solidFill>
                  <a:schemeClr val="bg1"/>
                </a:solidFill>
              </a:rPr>
              <a:t>tình yêu Chúa bao la. E-pha-ta mở ra E-pha-ta.</a:t>
            </a:r>
            <a:endParaRPr lang="en-US" sz="60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3779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Mẹ</a:t>
            </a:r>
            <a:r>
              <a:rPr lang="en-US" sz="6600" b="0" dirty="0" smtClean="0">
                <a:solidFill>
                  <a:srgbClr val="FFFF00"/>
                </a:solidFill>
                <a:effectLst/>
                <a:latin typeface="+mj-lt"/>
              </a:rPr>
              <a:t> </a:t>
            </a:r>
            <a:r>
              <a:rPr lang="en-US" sz="6600" b="0" dirty="0" err="1" smtClean="0">
                <a:solidFill>
                  <a:srgbClr val="FFFF00"/>
                </a:solidFill>
                <a:effectLst/>
                <a:latin typeface="+mj-lt"/>
              </a:rPr>
              <a:t>Đẹp</a:t>
            </a:r>
            <a:r>
              <a:rPr lang="en-US" sz="6600" b="0" dirty="0" smtClean="0">
                <a:solidFill>
                  <a:srgbClr val="FFFF00"/>
                </a:solidFill>
                <a:effectLst/>
                <a:latin typeface="+mj-lt"/>
              </a:rPr>
              <a:t> </a:t>
            </a:r>
            <a:r>
              <a:rPr lang="en-US" sz="6600" b="0" dirty="0" err="1" smtClean="0">
                <a:solidFill>
                  <a:srgbClr val="FFFF00"/>
                </a:solidFill>
                <a:effectLst/>
                <a:latin typeface="+mj-lt"/>
              </a:rPr>
              <a:t>Tươi</a:t>
            </a:r>
            <a:r>
              <a:rPr lang="en-US" sz="5400" b="0" dirty="0">
                <a:solidFill>
                  <a:srgbClr val="FFFF00"/>
                </a:solidFill>
                <a:effectLst/>
                <a:latin typeface="+mj-lt"/>
              </a:rPr>
              <a:t/>
            </a:r>
            <a:br>
              <a:rPr lang="en-US" sz="5400" b="0" dirty="0">
                <a:solidFill>
                  <a:srgbClr val="FFFF00"/>
                </a:solidFill>
                <a:effectLst/>
                <a:latin typeface="+mj-lt"/>
              </a:rPr>
            </a:br>
            <a:r>
              <a:rPr lang="en-US" sz="4800" i="1" dirty="0" smtClean="0">
                <a:solidFill>
                  <a:schemeClr val="bg1"/>
                </a:solidFill>
              </a:rPr>
              <a:t>Lm</a:t>
            </a:r>
            <a:r>
              <a:rPr lang="en-US" sz="4800" i="1" dirty="0">
                <a:solidFill>
                  <a:schemeClr val="bg1"/>
                </a:solidFill>
              </a:rPr>
              <a:t>. Kim Long</a:t>
            </a:r>
            <a:endParaRPr lang="en-US" sz="4800" b="0" i="1"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790950"/>
            <a:ext cx="3962399" cy="751820"/>
          </a:xfrm>
          <a:prstGeom prst="rect">
            <a:avLst/>
          </a:prstGeom>
        </p:spPr>
      </p:pic>
      <p:sp>
        <p:nvSpPr>
          <p:cNvPr id="4" name="Rectangle 3"/>
          <p:cNvSpPr/>
          <p:nvPr/>
        </p:nvSpPr>
        <p:spPr>
          <a:xfrm>
            <a:off x="3432296" y="3927369"/>
            <a:ext cx="2587503" cy="575542"/>
          </a:xfrm>
          <a:prstGeom prst="rect">
            <a:avLst/>
          </a:prstGeom>
        </p:spPr>
        <p:txBody>
          <a:bodyPr wrap="none">
            <a:spAutoFit/>
          </a:bodyPr>
          <a:lstStyle/>
          <a:p>
            <a:pPr algn="ctr"/>
            <a:r>
              <a:rPr lang="en-US" sz="1400" dirty="0" smtClean="0">
                <a:solidFill>
                  <a:srgbClr val="FFFF00"/>
                </a:solidFill>
              </a:rPr>
              <a:t>CA ĐOÀN THÁNH TERESA AVILA</a:t>
            </a:r>
          </a:p>
          <a:p>
            <a:pPr algn="ctr"/>
            <a:r>
              <a:rPr lang="en-US" sz="1400" dirty="0" smtClean="0">
                <a:solidFill>
                  <a:srgbClr val="FFFF00"/>
                </a:solidFill>
              </a:rPr>
              <a:t>GIÁO XỨ THIÊN ÂN</a:t>
            </a:r>
            <a:endParaRPr lang="en-US" sz="1400" dirty="0"/>
          </a:p>
        </p:txBody>
      </p:sp>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Pk1</a:t>
            </a:r>
            <a:r>
              <a:rPr lang="vi-VN" sz="6000" dirty="0">
                <a:solidFill>
                  <a:srgbClr val="FFFF00"/>
                </a:solidFill>
              </a:rPr>
              <a:t>: </a:t>
            </a:r>
            <a:r>
              <a:rPr lang="vi-VN" sz="6000" dirty="0">
                <a:solidFill>
                  <a:schemeClr val="bg1"/>
                </a:solidFill>
              </a:rPr>
              <a:t>Mẹ Ma-ri-a đẹp tươi như bình minh chiếu rạng ngời. Vầng trăng lung linh màn đêm, so với Mẹ còn kém xa.</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Con thành tâm kính mừng Mẹ, mừng Mẹ đầy ơn phúc. Lòng khiết trinh như huệ thắm xinh muôn đời hiển vinh.</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dirty="0" err="1" smtClean="0">
                <a:solidFill>
                  <a:srgbClr val="FFFF00"/>
                </a:solidFill>
              </a:rPr>
              <a:t>Đến</a:t>
            </a:r>
            <a:r>
              <a:rPr lang="en-US" sz="8000" dirty="0" smtClean="0">
                <a:solidFill>
                  <a:srgbClr val="FFFF00"/>
                </a:solidFill>
              </a:rPr>
              <a:t> </a:t>
            </a:r>
            <a:r>
              <a:rPr lang="en-US" sz="8000" dirty="0" err="1" smtClean="0">
                <a:solidFill>
                  <a:srgbClr val="FFFF00"/>
                </a:solidFill>
              </a:rPr>
              <a:t>Trước</a:t>
            </a:r>
            <a:r>
              <a:rPr lang="en-US" sz="8000" dirty="0" smtClean="0">
                <a:solidFill>
                  <a:srgbClr val="FFFF00"/>
                </a:solidFill>
              </a:rPr>
              <a:t> </a:t>
            </a:r>
            <a:r>
              <a:rPr lang="en-US" sz="8000" dirty="0" err="1" smtClean="0">
                <a:solidFill>
                  <a:srgbClr val="FFFF00"/>
                </a:solidFill>
              </a:rPr>
              <a:t>Nhan</a:t>
            </a:r>
            <a:r>
              <a:rPr lang="en-US" sz="8000" dirty="0" smtClean="0">
                <a:solidFill>
                  <a:srgbClr val="FFFF00"/>
                </a:solidFill>
              </a:rPr>
              <a:t> </a:t>
            </a:r>
            <a:r>
              <a:rPr lang="en-US" sz="8000" dirty="0" err="1" smtClean="0">
                <a:solidFill>
                  <a:srgbClr val="FFFF00"/>
                </a:solidFill>
              </a:rPr>
              <a:t>Ngài</a:t>
            </a:r>
            <a:r>
              <a:rPr lang="en-US" sz="8000" dirty="0" smtClean="0">
                <a:solidFill>
                  <a:srgbClr val="FFFF00"/>
                </a:solidFill>
              </a:rPr>
              <a:t> </a:t>
            </a:r>
            <a:r>
              <a:rPr lang="en-US" sz="8000" b="0" dirty="0">
                <a:solidFill>
                  <a:srgbClr val="FFFF00"/>
                </a:solidFill>
                <a:effectLst/>
                <a:latin typeface="+mj-lt"/>
              </a:rPr>
              <a:t/>
            </a:r>
            <a:br>
              <a:rPr lang="en-US" sz="8000" b="0" dirty="0">
                <a:solidFill>
                  <a:srgbClr val="FFFF00"/>
                </a:solidFill>
                <a:effectLst/>
                <a:latin typeface="+mj-lt"/>
              </a:rPr>
            </a:br>
            <a:r>
              <a:rPr lang="vi-VN" sz="5300" i="1" dirty="0" smtClean="0">
                <a:solidFill>
                  <a:schemeClr val="bg1"/>
                </a:solidFill>
              </a:rPr>
              <a:t>Ngọc </a:t>
            </a:r>
            <a:r>
              <a:rPr lang="vi-VN" sz="5300" i="1" dirty="0">
                <a:solidFill>
                  <a:schemeClr val="bg1"/>
                </a:solidFill>
              </a:rPr>
              <a:t>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171950"/>
            <a:ext cx="4343400" cy="640941"/>
          </a:xfrm>
          <a:prstGeom prst="rect">
            <a:avLst/>
          </a:prstGeom>
        </p:spPr>
      </p:pic>
      <p:sp>
        <p:nvSpPr>
          <p:cNvPr id="4" name="Rectangle 3"/>
          <p:cNvSpPr/>
          <p:nvPr/>
        </p:nvSpPr>
        <p:spPr>
          <a:xfrm>
            <a:off x="3429000" y="4274193"/>
            <a:ext cx="2369651" cy="507832"/>
          </a:xfrm>
          <a:prstGeom prst="rect">
            <a:avLst/>
          </a:prstGeom>
        </p:spPr>
        <p:txBody>
          <a:bodyPr wrap="square">
            <a:spAutoFit/>
          </a:bodyPr>
          <a:lstStyle/>
          <a:p>
            <a:pPr algn="ctr"/>
            <a:r>
              <a:rPr lang="en-US" sz="1200" dirty="0" smtClean="0">
                <a:solidFill>
                  <a:srgbClr val="FFFF00"/>
                </a:solidFill>
              </a:rPr>
              <a:t>CA ĐOÀN THÁNH TERESA AVILA</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Pk2</a:t>
            </a:r>
            <a:r>
              <a:rPr lang="vi-VN" sz="6000" dirty="0">
                <a:solidFill>
                  <a:srgbClr val="FFFF00"/>
                </a:solidFill>
              </a:rPr>
              <a:t>:  </a:t>
            </a:r>
            <a:r>
              <a:rPr lang="vi-VN" sz="6000" dirty="0">
                <a:solidFill>
                  <a:schemeClr val="bg1"/>
                </a:solidFill>
              </a:rPr>
              <a:t>Mẹ như hoa thơm ngàn hương luôn tỏa bay chín tầng trời. Mọi ô nhơ không hề vương, ôi xác hồn Mẹ sáng tươi.</a:t>
            </a:r>
            <a:endParaRPr lang="vi-VN" sz="60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Con thành tâm kính mừng Mẹ, mừng Mẹ đầy ơn phúc. Lòng khiết trinh như huệ thắm xinh muôn đời hiển vinh.</a:t>
            </a:r>
            <a:endParaRPr lang="en-US" sz="6000" b="0" dirty="0">
              <a:solidFill>
                <a:schemeClr val="bg1"/>
              </a:solidFill>
              <a:effectLst/>
            </a:endParaRPr>
          </a:p>
        </p:txBody>
      </p:sp>
    </p:spTree>
    <p:extLst>
      <p:ext uri="{BB962C8B-B14F-4D97-AF65-F5344CB8AC3E}">
        <p14:creationId xmlns:p14="http://schemas.microsoft.com/office/powerpoint/2010/main" val="780092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Hãy đến trước nhan Ngài. Hồn ơi reo lên ý thơ, đàn ơi vang lên tiếng tơ ca mừng Vua Chí Thánh. Hãy đến trước nhan Ngài. Cùng tôn vinh Thiên Chúa </a:t>
            </a:r>
            <a:r>
              <a:rPr lang="vi-VN" sz="4800" dirty="0" smtClean="0">
                <a:solidFill>
                  <a:schemeClr val="bg1"/>
                </a:solidFill>
                <a:latin typeface="+mj-lt"/>
              </a:rPr>
              <a:t>ta, </a:t>
            </a:r>
            <a:r>
              <a:rPr lang="vi-VN" sz="4800" dirty="0">
                <a:solidFill>
                  <a:schemeClr val="bg1"/>
                </a:solidFill>
                <a:latin typeface="+mj-lt"/>
              </a:rPr>
              <a:t>là Vua trên muôn các Vua </a:t>
            </a:r>
            <a:r>
              <a:rPr lang="vi-VN" sz="4800" dirty="0" smtClean="0">
                <a:solidFill>
                  <a:schemeClr val="bg1"/>
                </a:solidFill>
                <a:latin typeface="+mj-lt"/>
              </a:rPr>
              <a:t>Danh </a:t>
            </a:r>
            <a:r>
              <a:rPr lang="vi-VN" sz="4800" dirty="0">
                <a:solidFill>
                  <a:schemeClr val="bg1"/>
                </a:solidFill>
                <a:latin typeface="+mj-lt"/>
              </a:rPr>
              <a:t>Ngài </a:t>
            </a:r>
            <a:r>
              <a:rPr lang="vi-VN" sz="4800" dirty="0" smtClean="0">
                <a:solidFill>
                  <a:schemeClr val="bg1"/>
                </a:solidFill>
                <a:latin typeface="+mj-lt"/>
              </a:rPr>
              <a:t>luôn, </a:t>
            </a:r>
            <a:r>
              <a:rPr lang="vi-VN" sz="4800" dirty="0">
                <a:solidFill>
                  <a:schemeClr val="bg1"/>
                </a:solidFill>
                <a:latin typeface="+mj-lt"/>
              </a:rPr>
              <a:t>vững bền.</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Pk1</a:t>
            </a:r>
            <a:r>
              <a:rPr lang="vi-VN" sz="6000" dirty="0">
                <a:solidFill>
                  <a:srgbClr val="FFFF00"/>
                </a:solidFill>
                <a:latin typeface="+mj-lt"/>
              </a:rPr>
              <a:t>:  </a:t>
            </a:r>
            <a:r>
              <a:rPr lang="vi-VN" sz="6000" dirty="0">
                <a:solidFill>
                  <a:schemeClr val="bg1"/>
                </a:solidFill>
                <a:latin typeface="+mj-lt"/>
              </a:rPr>
              <a:t>Hãy ca khen </a:t>
            </a:r>
            <a:r>
              <a:rPr lang="vi-VN" sz="6000" dirty="0" smtClean="0">
                <a:solidFill>
                  <a:schemeClr val="bg1"/>
                </a:solidFill>
                <a:latin typeface="+mj-lt"/>
              </a:rPr>
              <a:t>Ngài, </a:t>
            </a:r>
            <a:r>
              <a:rPr lang="vi-VN" sz="6000" dirty="0">
                <a:solidFill>
                  <a:schemeClr val="bg1"/>
                </a:solidFill>
                <a:latin typeface="+mj-lt"/>
              </a:rPr>
              <a:t>tình Chúa thật khôn </a:t>
            </a:r>
            <a:r>
              <a:rPr lang="vi-VN" sz="6000" dirty="0" smtClean="0">
                <a:solidFill>
                  <a:schemeClr val="bg1"/>
                </a:solidFill>
                <a:latin typeface="+mj-lt"/>
              </a:rPr>
              <a:t>sánh, </a:t>
            </a:r>
            <a:r>
              <a:rPr lang="vi-VN" sz="6000" dirty="0">
                <a:solidFill>
                  <a:schemeClr val="bg1"/>
                </a:solidFill>
                <a:latin typeface="+mj-lt"/>
              </a:rPr>
              <a:t>trung tín vượt ngàn mây, công lý vững </a:t>
            </a:r>
            <a:r>
              <a:rPr lang="vi-VN" sz="6000" dirty="0" smtClean="0">
                <a:solidFill>
                  <a:schemeClr val="bg1"/>
                </a:solidFill>
                <a:latin typeface="+mj-lt"/>
              </a:rPr>
              <a:t>bền, </a:t>
            </a:r>
            <a:r>
              <a:rPr lang="vi-VN" sz="6000" dirty="0">
                <a:solidFill>
                  <a:schemeClr val="bg1"/>
                </a:solidFill>
                <a:latin typeface="+mj-lt"/>
              </a:rPr>
              <a:t>nguồn suối hồng </a:t>
            </a:r>
            <a:r>
              <a:rPr lang="vi-VN" sz="6000" dirty="0" smtClean="0">
                <a:solidFill>
                  <a:schemeClr val="bg1"/>
                </a:solidFill>
                <a:latin typeface="+mj-lt"/>
              </a:rPr>
              <a:t>ân, </a:t>
            </a:r>
            <a:r>
              <a:rPr lang="vi-VN" sz="6000" dirty="0">
                <a:solidFill>
                  <a:schemeClr val="bg1"/>
                </a:solidFill>
                <a:latin typeface="+mj-lt"/>
              </a:rPr>
              <a:t>chan chứa mọi nơi.</a:t>
            </a:r>
          </a:p>
        </p:txBody>
      </p:sp>
    </p:spTree>
    <p:extLst>
      <p:ext uri="{BB962C8B-B14F-4D97-AF65-F5344CB8AC3E}">
        <p14:creationId xmlns:p14="http://schemas.microsoft.com/office/powerpoint/2010/main" val="23150327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1736</Words>
  <Application>Microsoft Office PowerPoint</Application>
  <PresentationFormat>On-screen Show (16:9)</PresentationFormat>
  <Paragraphs>90</Paragraphs>
  <Slides>72</Slides>
  <Notes>1</Notes>
  <HiddenSlides>0</HiddenSlides>
  <MMClips>0</MMClips>
  <ScaleCrop>false</ScaleCrop>
  <HeadingPairs>
    <vt:vector size="4" baseType="variant">
      <vt:variant>
        <vt:lpstr>Theme</vt:lpstr>
      </vt:variant>
      <vt:variant>
        <vt:i4>11</vt:i4>
      </vt:variant>
      <vt:variant>
        <vt:lpstr>Slide Titles</vt:lpstr>
      </vt:variant>
      <vt:variant>
        <vt:i4>72</vt:i4>
      </vt:variant>
    </vt:vector>
  </HeadingPairs>
  <TitlesOfParts>
    <vt:vector size="83"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11_Office Theme</vt:lpstr>
      <vt:lpstr>13_Office Theme</vt:lpstr>
      <vt:lpstr>CHÚA NHẬT XXIII THƯỜNG NIÊN NĂM B</vt:lpstr>
      <vt:lpstr>PowerPoint Presentation</vt:lpstr>
      <vt:lpstr>TẬP HÁT CỘNG ĐOÀN</vt:lpstr>
      <vt:lpstr>Đk: Hồn tôi hỡi, nào chúc tụng Chúa đi.</vt:lpstr>
      <vt:lpstr>Alleluia-Alleluia Chúa Giê-su. loan báo Tin Mừng Nước Trời, và chữa mọi thứ bệnh hoạn tật nguyền, trong dân.       Alleluia…</vt:lpstr>
      <vt:lpstr>PowerPoint Presentation</vt:lpstr>
      <vt:lpstr> Ca Nhập Lễ Đến Trước Nhan Ngài  Ngọc Linh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145 CHÚA NHẬT XXIII THƯỜNG NIÊN NĂM B  Lm. Kim Long 03 Câu</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Alleluia-Alleluia Chúa Giê-su. loan báo Tin Mừng Nước Trời, và chữa mọi thứ bệnh hoạn tật nguyền, trong dân.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Bánh rượu này Chúa ơi như của lễ cuộc sống. Con nguyện dâng lên Chúa với những tâm tư cùng ước vọng. Bao miệt mài gắng công, cho đồng xanh lúa thơm, cho vườn nho trái ngon trở thành bánh miến rượu nồng.</vt:lpstr>
      <vt:lpstr>ĐK: Này lễ vật yêu thương chân thành. Của lễ hiệp dâng Cha nhân lành . Dâng Ngài xác thân linh hồn mỏng manh yếu hèn. </vt:lpstr>
      <vt:lpstr>** Lạy Chúa rộng ban muôn ơn lành. Bổ dưỡng thần lương thêm sức mạnh. Thanh tẩy hồn con trắng sạch tựa bánh khiết tinh.</vt:lpstr>
      <vt:lpstr>Pk2: Máu Thịt Ngài đã ban nên của lễ hằng sống. Ai được ăn và uống sẽ mãi không bao giờ đói lòng. Bánh bởi trời khấng ban, Máu đổ cho thế gian. Đây Thịt là của ăn Máu là thức uống nuôi dân.</vt:lpstr>
      <vt:lpstr>ĐK: Này lễ vật yêu thương chân thành. Của lễ hiệp dâng Cha nhân lành . Dâng Ngài xác thân linh hồn mỏng manh yếu hèn. </vt:lpstr>
      <vt:lpstr>** Lạy Chúa rộng ban muôn ơn lành. Bổ dưỡng thần lương thêm sức mạnh. Thanh tẩy hồn con trắng sạch tựa bánh khiết tinh.</vt:lpstr>
      <vt:lpstr>PowerPoint Presentation</vt:lpstr>
      <vt:lpstr>PowerPoint Presentation</vt:lpstr>
      <vt:lpstr>Ca Nguyện Hiệp Lễ Chúa Chữa Người Câm Điếc Đinh Công Huỳnh &amp; Huỳnh Minh Kỳ</vt:lpstr>
      <vt:lpstr>Pk1: Chúa đã cho người câm điếc được nói và nghe. Chúa không dửng dưng trước mọi khổ đau con người. Chúa mở đôi tai để con lắng nghe tiếng Chúa. Chúa mở miệng lưỡi để con biết ca tụng Ngài.</vt:lpstr>
      <vt:lpstr>ĐK: Muôn đời tạ ơn, hồng ân Chúa bao la. E-pha-ta. mở ra E-pha-ta. Vang lời ngợi ca, tình yêu Chúa bao la. E-pha-ta mở ra E-pha-ta.</vt:lpstr>
      <vt:lpstr>Pk2: Chúa biết con cần đến Chúa từng phút từng giây. Chúa rộng vòng tay ấp ủ đỡ nâng đêm ngày. Chữa lành cho con để con vững lòng đi tới. Sống cuộc đời mới bình an chứa chan tình Ngài.</vt:lpstr>
      <vt:lpstr>Đk: Muôn đời tạ ơn, hồng ân Chúa bao la. E-pha-ta, mở ra E-pha-ta. Vang lời ngợi ca, tình yêu Chúa bao la. E-pha-ta mở ra E-pha-ta.</vt:lpstr>
      <vt:lpstr>Pk3: Sống giữa cuộc đời đôi lúc lòng trí ngủ mê. Cát bụi trần gian khuất mờ những khi đi về. Xin Ngài yêu thương rộng ban tâm hồn trong sáng. Với một quả tim mở ra sống luôn thật lòng.</vt:lpstr>
      <vt:lpstr>ĐK: Muôn đời tạ ơn, hồng ân Chúa bao la. E-pha-ta, mở ra E-pha-ta. Vang lời ngợi ca, tình yêu Chúa bao la. E-pha-ta mở ra E-pha-ta.</vt:lpstr>
      <vt:lpstr>PowerPoint Presentation</vt:lpstr>
      <vt:lpstr>PowerPoint Presentation</vt:lpstr>
      <vt:lpstr>Ca Kết Lễ Mẹ Đẹp Tươi Lm. Kim Long</vt:lpstr>
      <vt:lpstr>Pk1: Mẹ Ma-ri-a đẹp tươi như bình minh chiếu rạng ngời. Vầng trăng lung linh màn đêm, so với Mẹ còn kém xa.</vt:lpstr>
      <vt:lpstr>ĐK:  Con thành tâm kính mừng Mẹ, mừng Mẹ đầy ơn phúc. Lòng khiết trinh như huệ thắm xinh muôn đời hiển vinh.</vt:lpstr>
      <vt:lpstr>Pk2:  Mẹ như hoa thơm ngàn hương luôn tỏa bay chín tầng trời. Mọi ô nhơ không hề vương, ôi xác hồn Mẹ sáng tươi.</vt:lpstr>
      <vt:lpstr>ĐK:  Con thành tâm kính mừng Mẹ, mừng Mẹ đầy ơn phúc. Lòng khiết trinh như huệ thắm xinh muôn đời hiển vinh.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117</cp:revision>
  <dcterms:created xsi:type="dcterms:W3CDTF">2023-05-21T07:25:42Z</dcterms:created>
  <dcterms:modified xsi:type="dcterms:W3CDTF">2024-09-06T11:51:24Z</dcterms:modified>
</cp:coreProperties>
</file>