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32" r:id="rId9"/>
    <p:sldMasterId id="2147484144" r:id="rId10"/>
  </p:sldMasterIdLst>
  <p:notesMasterIdLst>
    <p:notesMasterId r:id="rId80"/>
  </p:notesMasterIdLst>
  <p:sldIdLst>
    <p:sldId id="718" r:id="rId11"/>
    <p:sldId id="507" r:id="rId12"/>
    <p:sldId id="376" r:id="rId13"/>
    <p:sldId id="703" r:id="rId14"/>
    <p:sldId id="704" r:id="rId15"/>
    <p:sldId id="705" r:id="rId16"/>
    <p:sldId id="553" r:id="rId17"/>
    <p:sldId id="585" r:id="rId18"/>
    <p:sldId id="443" r:id="rId19"/>
    <p:sldId id="710" r:id="rId20"/>
    <p:sldId id="711" r:id="rId21"/>
    <p:sldId id="706" r:id="rId22"/>
    <p:sldId id="392" r:id="rId23"/>
    <p:sldId id="393" r:id="rId24"/>
    <p:sldId id="394" r:id="rId25"/>
    <p:sldId id="395" r:id="rId26"/>
    <p:sldId id="396" r:id="rId27"/>
    <p:sldId id="397" r:id="rId28"/>
    <p:sldId id="398" r:id="rId29"/>
    <p:sldId id="399" r:id="rId30"/>
    <p:sldId id="647" r:id="rId31"/>
    <p:sldId id="649" r:id="rId32"/>
    <p:sldId id="256" r:id="rId33"/>
    <p:sldId id="257" r:id="rId34"/>
    <p:sldId id="258" r:id="rId35"/>
    <p:sldId id="270" r:id="rId36"/>
    <p:sldId id="259" r:id="rId37"/>
    <p:sldId id="275" r:id="rId38"/>
    <p:sldId id="701" r:id="rId39"/>
    <p:sldId id="702" r:id="rId40"/>
    <p:sldId id="653" r:id="rId41"/>
    <p:sldId id="262" r:id="rId42"/>
    <p:sldId id="673" r:id="rId43"/>
    <p:sldId id="549"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550" r:id="rId58"/>
    <p:sldId id="558" r:id="rId59"/>
    <p:sldId id="561" r:id="rId60"/>
    <p:sldId id="559" r:id="rId61"/>
    <p:sldId id="712" r:id="rId62"/>
    <p:sldId id="713" r:id="rId63"/>
    <p:sldId id="276" r:id="rId64"/>
    <p:sldId id="697" r:id="rId65"/>
    <p:sldId id="277" r:id="rId66"/>
    <p:sldId id="278" r:id="rId67"/>
    <p:sldId id="279" r:id="rId68"/>
    <p:sldId id="290" r:id="rId69"/>
    <p:sldId id="632" r:id="rId70"/>
    <p:sldId id="291" r:id="rId71"/>
    <p:sldId id="633" r:id="rId72"/>
    <p:sldId id="292" r:id="rId73"/>
    <p:sldId id="708" r:id="rId74"/>
    <p:sldId id="714" r:id="rId75"/>
    <p:sldId id="715" r:id="rId76"/>
    <p:sldId id="716" r:id="rId77"/>
    <p:sldId id="717" r:id="rId78"/>
    <p:sldId id="709"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3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ableStyles" Target="tableStyle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61</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892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6704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1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96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5316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359764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90190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59032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3737188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0506689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814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99897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4313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94835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980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2675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300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4280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0547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1973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5856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2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6019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2752707867"/>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latin typeface="+mj-lt"/>
              </a:rPr>
              <a:t>CHÚA NHẬT XXIII</a:t>
            </a:r>
            <a:br>
              <a:rPr lang="en-US" sz="6000" b="0" dirty="0" smtClean="0">
                <a:solidFill>
                  <a:srgbClr val="FFFF00"/>
                </a:solidFill>
                <a:effectLst/>
                <a:latin typeface="+mj-lt"/>
              </a:rPr>
            </a:br>
            <a:r>
              <a:rPr lang="en-US" sz="6000" dirty="0" smtClean="0">
                <a:solidFill>
                  <a:srgbClr val="FFFF00"/>
                </a:solidFill>
              </a:rPr>
              <a:t>THƯỜNG NIÊN NĂM B</a:t>
            </a:r>
            <a:endParaRPr lang="en-US" sz="6000" b="0" dirty="0">
              <a:solidFill>
                <a:srgbClr val="FFFF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
            <a:ext cx="9144000" cy="1349350"/>
          </a:xfrm>
          <a:prstGeom prst="rect">
            <a:avLst/>
          </a:prstGeom>
        </p:spPr>
      </p:pic>
      <p:sp>
        <p:nvSpPr>
          <p:cNvPr id="4" name="Rectangle 3"/>
          <p:cNvSpPr/>
          <p:nvPr/>
        </p:nvSpPr>
        <p:spPr>
          <a:xfrm>
            <a:off x="2519934" y="285750"/>
            <a:ext cx="4104137" cy="954107"/>
          </a:xfrm>
          <a:prstGeom prst="rect">
            <a:avLst/>
          </a:prstGeom>
        </p:spPr>
        <p:txBody>
          <a:bodyPr wrap="none">
            <a:spAutoFit/>
          </a:bodyPr>
          <a:lstStyle/>
          <a:p>
            <a:pPr algn="ctr"/>
            <a:r>
              <a:rPr lang="en-US" sz="2800" dirty="0" smtClean="0">
                <a:solidFill>
                  <a:srgbClr val="FFFF00"/>
                </a:solidFill>
              </a:rPr>
              <a:t>CA ĐOÀN THÁNH </a:t>
            </a:r>
            <a:r>
              <a:rPr lang="en-US" sz="2800" dirty="0" smtClean="0">
                <a:solidFill>
                  <a:srgbClr val="FFFF00"/>
                </a:solidFill>
              </a:rPr>
              <a:t>CECILIA</a:t>
            </a:r>
            <a:endParaRPr lang="en-US" sz="2800" dirty="0" smtClean="0">
              <a:solidFill>
                <a:srgbClr val="FFFF00"/>
              </a:solidFill>
            </a:endParaRPr>
          </a:p>
          <a:p>
            <a:pPr algn="ctr"/>
            <a:r>
              <a:rPr lang="en-US" sz="2800" dirty="0" smtClean="0">
                <a:solidFill>
                  <a:srgbClr val="FFFF00"/>
                </a:solidFill>
              </a:rPr>
              <a:t>GIÁO XỨ THIÊN ÂN</a:t>
            </a:r>
            <a:endParaRPr lang="en-US" sz="2800" dirty="0">
              <a:solidFill>
                <a:prstClr val="black"/>
              </a:solidFill>
            </a:endParaRPr>
          </a:p>
        </p:txBody>
      </p:sp>
    </p:spTree>
    <p:extLst>
      <p:ext uri="{BB962C8B-B14F-4D97-AF65-F5344CB8AC3E}">
        <p14:creationId xmlns:p14="http://schemas.microsoft.com/office/powerpoint/2010/main" val="2103295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smtClean="0">
                <a:solidFill>
                  <a:srgbClr val="FFFF00"/>
                </a:solidFill>
                <a:effectLst/>
                <a:latin typeface="+mj-lt"/>
              </a:rPr>
              <a:t>Tk2</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Này tình yêu Chúa qua năm dài tháng rộng. Theo con miệt mài từ muôn khắp nẻo đường. Yêu thương Chúa hằng gìn giữ con sơm hôm. Cho con mỗi ngày được gần Chúa trong nhà Ngài. </a:t>
            </a:r>
            <a:endParaRPr lang="vi-VN" sz="4800" dirty="0">
              <a:solidFill>
                <a:schemeClr val="bg1"/>
              </a:solidFill>
              <a:latin typeface="+mj-lt"/>
            </a:endParaRPr>
          </a:p>
        </p:txBody>
      </p:sp>
    </p:spTree>
    <p:extLst>
      <p:ext uri="{BB962C8B-B14F-4D97-AF65-F5344CB8AC3E}">
        <p14:creationId xmlns:p14="http://schemas.microsoft.com/office/powerpoint/2010/main" val="9243888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en-US" sz="6000" dirty="0" smtClean="0">
                <a:solidFill>
                  <a:schemeClr val="bg1"/>
                </a:solidFill>
                <a:latin typeface="+mj-lt"/>
              </a:rPr>
              <a:t>Về nhà Chúa ôi lòng đầy rộn rã. Cất câu ca con thấy lòng an hòa. Trong tình yêu của Thiên Chúa là Cha. Con cảm tạ ôi tình Cha muôn vàn. </a:t>
            </a:r>
            <a:endParaRPr lang="vi-VN" sz="6000" dirty="0">
              <a:solidFill>
                <a:schemeClr val="bg1"/>
              </a:solidFill>
              <a:latin typeface="+mj-lt"/>
            </a:endParaRPr>
          </a:p>
        </p:txBody>
      </p:sp>
    </p:spTree>
    <p:extLst>
      <p:ext uri="{BB962C8B-B14F-4D97-AF65-F5344CB8AC3E}">
        <p14:creationId xmlns:p14="http://schemas.microsoft.com/office/powerpoint/2010/main" val="41585521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5499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066D7DF-3B72-A009-966B-11ADF6EF2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3399"/>
                </a:solidFill>
                <a:effectLst>
                  <a:innerShdw blurRad="69850" dist="43180" dir="5400000">
                    <a:srgbClr val="000000">
                      <a:alpha val="65000"/>
                    </a:srgbClr>
                  </a:innerShdw>
                </a:effectLst>
              </a:rPr>
              <a:t>Mắt người mù mở ra, miệng lưỡi người câm sẽ reo hò.</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145</a:t>
            </a:r>
            <a:br>
              <a:rPr lang="en-US" dirty="0">
                <a:solidFill>
                  <a:srgbClr val="FFFF00"/>
                </a:solidFill>
              </a:rPr>
            </a:br>
            <a:r>
              <a:rPr lang="en-US" dirty="0">
                <a:solidFill>
                  <a:srgbClr val="FFFF00"/>
                </a:solidFill>
              </a:rPr>
              <a:t>CHÚA NHẬT XXIII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4171950"/>
            <a:ext cx="3505201" cy="730898"/>
          </a:xfrm>
          <a:prstGeom prst="rect">
            <a:avLst/>
          </a:prstGeom>
        </p:spPr>
      </p:pic>
      <p:sp>
        <p:nvSpPr>
          <p:cNvPr id="4" name="Rectangle 3"/>
          <p:cNvSpPr/>
          <p:nvPr/>
        </p:nvSpPr>
        <p:spPr>
          <a:xfrm>
            <a:off x="3593367" y="4306566"/>
            <a:ext cx="2223074" cy="461665"/>
          </a:xfrm>
          <a:prstGeom prst="rect">
            <a:avLst/>
          </a:prstGeom>
        </p:spPr>
        <p:txBody>
          <a:bodyPr wrap="square">
            <a:spAutoFit/>
          </a:bodyPr>
          <a:lstStyle/>
          <a:p>
            <a:pPr algn="ctr"/>
            <a:r>
              <a:rPr lang="en-US" sz="1200" dirty="0" smtClean="0">
                <a:solidFill>
                  <a:srgbClr val="FFFF00"/>
                </a:solidFill>
              </a:rPr>
              <a:t>CA ĐOÀN THÁNH </a:t>
            </a:r>
            <a:r>
              <a:rPr lang="en-US" sz="1200" dirty="0" smtClean="0">
                <a:solidFill>
                  <a:srgbClr val="FFFF00"/>
                </a:solidFill>
              </a:rPr>
              <a:t>CECILIA</a:t>
            </a:r>
            <a:endParaRPr lang="en-US" sz="1200" dirty="0" smtClean="0">
              <a:solidFill>
                <a:srgbClr val="FFFF00"/>
              </a:solidFill>
            </a:endParaRPr>
          </a:p>
          <a:p>
            <a:pPr algn="ctr"/>
            <a:r>
              <a:rPr lang="en-US" sz="1200" dirty="0" smtClean="0">
                <a:solidFill>
                  <a:srgbClr val="FFFF00"/>
                </a:solidFill>
              </a:rPr>
              <a:t>GIÁO XỨ THIÊN ÂN</a:t>
            </a:r>
            <a:endParaRPr lang="en-US" sz="1200" dirty="0">
              <a:solidFill>
                <a:prstClr val="black"/>
              </a:solidFill>
            </a:endParaRPr>
          </a:p>
        </p:txBody>
      </p:sp>
    </p:spTree>
    <p:extLst>
      <p:ext uri="{BB962C8B-B14F-4D97-AF65-F5344CB8AC3E}">
        <p14:creationId xmlns:p14="http://schemas.microsoft.com/office/powerpoint/2010/main" val="3043847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 Ngài minh xét những ai bị ức oan, kẻ tù tội ra tay cứu độ liền. Ngài cũng thương ban lương thực mà nuôi kẻ khó nghèo.</a:t>
            </a:r>
            <a:endParaRPr lang="en-US" sz="5400">
              <a:solidFill>
                <a:schemeClr val="bg1"/>
              </a:solidFill>
            </a:endParaRPr>
          </a:p>
        </p:txBody>
      </p:sp>
    </p:spTree>
    <p:extLst>
      <p:ext uri="{BB962C8B-B14F-4D97-AF65-F5344CB8AC3E}">
        <p14:creationId xmlns:p14="http://schemas.microsoft.com/office/powerpoint/2010/main" val="4223505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Ngài mở mắt những kẻ bị tối đui, kẻ bị dìm ra tay Chúa vực dậy. Và Chúa yêu thương những người hằng luôn sống chính trực. Ngài cũng không quên bang trợ kiều dân nấp bóng Ngài.</a:t>
            </a:r>
            <a:endParaRPr lang="en-US" sz="4800">
              <a:solidFill>
                <a:schemeClr val="bg1"/>
              </a:solidFill>
            </a:endParaRPr>
          </a:p>
        </p:txBody>
      </p:sp>
    </p:spTree>
    <p:extLst>
      <p:ext uri="{BB962C8B-B14F-4D97-AF65-F5344CB8AC3E}">
        <p14:creationId xmlns:p14="http://schemas.microsoft.com/office/powerpoint/2010/main" val="4112187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Tk3:</a:t>
            </a:r>
            <a:r>
              <a:rPr lang="en-US" sz="4800">
                <a:solidFill>
                  <a:schemeClr val="bg1"/>
                </a:solidFill>
              </a:rPr>
              <a:t> </a:t>
            </a:r>
            <a:r>
              <a:rPr lang="vi-VN" sz="4800">
                <a:solidFill>
                  <a:schemeClr val="bg1"/>
                </a:solidFill>
              </a:rPr>
              <a:t>Mọi mưu tính ác nhân Ngài phá tan. Chúa độ trì cô nhi với quả phụ. Ngài nắm trong tay vương quyền ngàn muôn kiếp vững bền. Này hỡi Si-on, Chúa Trời là Vua thống lãnh hoài.</a:t>
            </a:r>
            <a:endParaRPr lang="en-US" sz="480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TẬP HÁT CỘNG ĐOÀN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
            <a:ext cx="9144000" cy="1349350"/>
          </a:xfrm>
          <a:prstGeom prst="rect">
            <a:avLst/>
          </a:prstGeom>
        </p:spPr>
      </p:pic>
      <p:sp>
        <p:nvSpPr>
          <p:cNvPr id="4" name="Rectangle 3"/>
          <p:cNvSpPr/>
          <p:nvPr/>
        </p:nvSpPr>
        <p:spPr>
          <a:xfrm>
            <a:off x="2077632" y="285750"/>
            <a:ext cx="4988738" cy="954107"/>
          </a:xfrm>
          <a:prstGeom prst="rect">
            <a:avLst/>
          </a:prstGeom>
        </p:spPr>
        <p:txBody>
          <a:bodyPr wrap="none">
            <a:spAutoFit/>
          </a:bodyPr>
          <a:lstStyle/>
          <a:p>
            <a:pPr algn="ctr"/>
            <a:r>
              <a:rPr lang="en-US" sz="2800" dirty="0" smtClean="0">
                <a:solidFill>
                  <a:srgbClr val="FFFF00"/>
                </a:solidFill>
              </a:rPr>
              <a:t>CA ĐOÀN THÁNH TERESA AVILA</a:t>
            </a:r>
          </a:p>
          <a:p>
            <a:pPr algn="ctr"/>
            <a:r>
              <a:rPr lang="en-US" sz="2800" dirty="0" smtClean="0">
                <a:solidFill>
                  <a:srgbClr val="FFFF00"/>
                </a:solidFill>
              </a:rPr>
              <a:t>GIÁO XỨ THIÊN ÂN</a:t>
            </a:r>
            <a:endParaRPr lang="en-US" sz="2800" dirty="0"/>
          </a:p>
        </p:txBody>
      </p:sp>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3300"/>
                </a:solidFill>
              </a:rPr>
              <a:t>Nào Thiên Chúa đã chẳng chọn những kẻ nghèo khó, để họ thừa hưởng vương quốc Người hay sao ?</a:t>
            </a:r>
            <a:endParaRPr lang="vi-VN" sz="3600" dirty="0">
              <a:solidFill>
                <a:srgbClr val="A50021"/>
              </a:solidFill>
            </a:endParaRP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Giê-su loan báo Tin Mừng Nước Trời và chữa mọi thứ bệnh hoạn tật nguyền trong dân.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2203009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68A6321F-E542-C0FB-A8DB-6FA33DFEF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575895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429000" y="1047750"/>
            <a:ext cx="5410200" cy="3539430"/>
          </a:xfrm>
          <a:prstGeom prst="rect">
            <a:avLst/>
          </a:prstGeom>
        </p:spPr>
        <p:txBody>
          <a:bodyPr wrap="square">
            <a:spAutoFit/>
          </a:bodyPr>
          <a:lstStyle/>
          <a:p>
            <a:pPr algn="just"/>
            <a:r>
              <a:rPr lang="vi-VN" sz="3200" dirty="0">
                <a:solidFill>
                  <a:schemeClr val="accent6">
                    <a:lumMod val="50000"/>
                  </a:schemeClr>
                </a:solidFill>
              </a:rPr>
              <a:t>Anh chị em thân mến, </a:t>
            </a:r>
            <a:r>
              <a:rPr lang="en-US" sz="3200" dirty="0" err="1">
                <a:solidFill>
                  <a:schemeClr val="accent6">
                    <a:lumMod val="50000"/>
                  </a:schemeClr>
                </a:solidFill>
              </a:rPr>
              <a:t>Thiên</a:t>
            </a:r>
            <a:r>
              <a:rPr lang="en-US" sz="3200" dirty="0">
                <a:solidFill>
                  <a:schemeClr val="accent6">
                    <a:lumMod val="50000"/>
                  </a:schemeClr>
                </a:solidFill>
              </a:rPr>
              <a:t> Chúa </a:t>
            </a:r>
            <a:r>
              <a:rPr lang="en-US" sz="3200" dirty="0" err="1">
                <a:solidFill>
                  <a:schemeClr val="accent6">
                    <a:lumMod val="50000"/>
                  </a:schemeClr>
                </a:solidFill>
              </a:rPr>
              <a:t>luôn</a:t>
            </a:r>
            <a:r>
              <a:rPr lang="en-US" sz="3200" dirty="0">
                <a:solidFill>
                  <a:schemeClr val="accent6">
                    <a:lumMod val="50000"/>
                  </a:schemeClr>
                </a:solidFill>
              </a:rPr>
              <a:t> </a:t>
            </a:r>
            <a:r>
              <a:rPr lang="en-US" sz="3200" dirty="0" err="1">
                <a:solidFill>
                  <a:schemeClr val="accent6">
                    <a:lumMod val="50000"/>
                  </a:schemeClr>
                </a:solidFill>
              </a:rPr>
              <a:t>yêu</a:t>
            </a:r>
            <a:r>
              <a:rPr lang="en-US" sz="3200" dirty="0">
                <a:solidFill>
                  <a:schemeClr val="accent6">
                    <a:lumMod val="50000"/>
                  </a:schemeClr>
                </a:solidFill>
              </a:rPr>
              <a:t> </a:t>
            </a:r>
            <a:r>
              <a:rPr lang="en-US" sz="3200" dirty="0" err="1">
                <a:solidFill>
                  <a:schemeClr val="accent6">
                    <a:lumMod val="50000"/>
                  </a:schemeClr>
                </a:solidFill>
              </a:rPr>
              <a:t>thương</a:t>
            </a:r>
            <a:r>
              <a:rPr lang="en-US" sz="3200" dirty="0">
                <a:solidFill>
                  <a:schemeClr val="accent6">
                    <a:lumMod val="50000"/>
                  </a:schemeClr>
                </a:solidFill>
              </a:rPr>
              <a:t> </a:t>
            </a:r>
            <a:r>
              <a:rPr lang="en-US" sz="3200" dirty="0" err="1">
                <a:solidFill>
                  <a:schemeClr val="accent6">
                    <a:lumMod val="50000"/>
                  </a:schemeClr>
                </a:solidFill>
              </a:rPr>
              <a:t>nhân</a:t>
            </a:r>
            <a:r>
              <a:rPr lang="en-US" sz="3200" dirty="0">
                <a:solidFill>
                  <a:schemeClr val="accent6">
                    <a:lumMod val="50000"/>
                  </a:schemeClr>
                </a:solidFill>
              </a:rPr>
              <a:t> </a:t>
            </a:r>
            <a:r>
              <a:rPr lang="en-US" sz="3200" dirty="0" err="1">
                <a:solidFill>
                  <a:schemeClr val="accent6">
                    <a:lumMod val="50000"/>
                  </a:schemeClr>
                </a:solidFill>
              </a:rPr>
              <a:t>loại</a:t>
            </a:r>
            <a:r>
              <a:rPr lang="en-US" sz="3200" dirty="0">
                <a:solidFill>
                  <a:schemeClr val="accent6">
                    <a:lumMod val="50000"/>
                  </a:schemeClr>
                </a:solidFill>
              </a:rPr>
              <a:t>,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muốn</a:t>
            </a:r>
            <a:r>
              <a:rPr lang="en-US" sz="3200" dirty="0">
                <a:solidFill>
                  <a:schemeClr val="accent6">
                    <a:lumMod val="50000"/>
                  </a:schemeClr>
                </a:solidFill>
              </a:rPr>
              <a:t> </a:t>
            </a:r>
            <a:r>
              <a:rPr lang="en-US" sz="3200" dirty="0" err="1">
                <a:solidFill>
                  <a:schemeClr val="accent6">
                    <a:lumMod val="50000"/>
                  </a:schemeClr>
                </a:solidFill>
              </a:rPr>
              <a:t>chữa</a:t>
            </a:r>
            <a:r>
              <a:rPr lang="en-US" sz="3200" dirty="0">
                <a:solidFill>
                  <a:schemeClr val="accent6">
                    <a:lumMod val="50000"/>
                  </a:schemeClr>
                </a:solidFill>
              </a:rPr>
              <a:t> </a:t>
            </a:r>
            <a:r>
              <a:rPr lang="en-US" sz="3200" dirty="0" err="1">
                <a:solidFill>
                  <a:schemeClr val="accent6">
                    <a:lumMod val="50000"/>
                  </a:schemeClr>
                </a:solidFill>
              </a:rPr>
              <a:t>lành</a:t>
            </a:r>
            <a:r>
              <a:rPr lang="en-US" sz="3200" dirty="0">
                <a:solidFill>
                  <a:schemeClr val="accent6">
                    <a:lumMod val="50000"/>
                  </a:schemeClr>
                </a:solidFill>
              </a:rPr>
              <a:t> </a:t>
            </a:r>
            <a:r>
              <a:rPr lang="en-US" sz="3200" dirty="0" err="1">
                <a:solidFill>
                  <a:schemeClr val="accent6">
                    <a:lumMod val="50000"/>
                  </a:schemeClr>
                </a:solidFill>
              </a:rPr>
              <a:t>mọi</a:t>
            </a:r>
            <a:r>
              <a:rPr lang="en-US" sz="3200" dirty="0">
                <a:solidFill>
                  <a:schemeClr val="accent6">
                    <a:lumMod val="50000"/>
                  </a:schemeClr>
                </a:solidFill>
              </a:rPr>
              <a:t> </a:t>
            </a:r>
            <a:r>
              <a:rPr lang="en-US" sz="3200" dirty="0" err="1">
                <a:solidFill>
                  <a:schemeClr val="accent6">
                    <a:lumMod val="50000"/>
                  </a:schemeClr>
                </a:solidFill>
              </a:rPr>
              <a:t>bệnh</a:t>
            </a:r>
            <a:r>
              <a:rPr lang="en-US" sz="3200" dirty="0">
                <a:solidFill>
                  <a:schemeClr val="accent6">
                    <a:lumMod val="50000"/>
                  </a:schemeClr>
                </a:solidFill>
              </a:rPr>
              <a:t> </a:t>
            </a:r>
            <a:r>
              <a:rPr lang="en-US" sz="3200" dirty="0" err="1">
                <a:solidFill>
                  <a:schemeClr val="accent6">
                    <a:lumMod val="50000"/>
                  </a:schemeClr>
                </a:solidFill>
              </a:rPr>
              <a:t>tật</a:t>
            </a:r>
            <a:r>
              <a:rPr lang="en-US" sz="3200" dirty="0">
                <a:solidFill>
                  <a:schemeClr val="accent6">
                    <a:lumMod val="50000"/>
                  </a:schemeClr>
                </a:solidFill>
              </a:rPr>
              <a:t> </a:t>
            </a:r>
            <a:r>
              <a:rPr lang="en-US" sz="3200" dirty="0" err="1">
                <a:solidFill>
                  <a:schemeClr val="accent6">
                    <a:lumMod val="50000"/>
                  </a:schemeClr>
                </a:solidFill>
              </a:rPr>
              <a:t>xác</a:t>
            </a:r>
            <a:r>
              <a:rPr lang="en-US" sz="3200" dirty="0">
                <a:solidFill>
                  <a:schemeClr val="accent6">
                    <a:lumMod val="50000"/>
                  </a:schemeClr>
                </a:solidFill>
              </a:rPr>
              <a:t> </a:t>
            </a:r>
            <a:r>
              <a:rPr lang="en-US" sz="3200" dirty="0" err="1">
                <a:solidFill>
                  <a:schemeClr val="accent6">
                    <a:lumMod val="50000"/>
                  </a:schemeClr>
                </a:solidFill>
              </a:rPr>
              <a:t>hồn</a:t>
            </a:r>
            <a:r>
              <a:rPr lang="en-US" sz="3200" dirty="0">
                <a:solidFill>
                  <a:schemeClr val="accent6">
                    <a:lumMod val="50000"/>
                  </a:schemeClr>
                </a:solidFill>
              </a:rPr>
              <a:t> </a:t>
            </a:r>
            <a:r>
              <a:rPr lang="en-US" sz="3200" dirty="0" err="1">
                <a:solidFill>
                  <a:schemeClr val="accent6">
                    <a:lumMod val="50000"/>
                  </a:schemeClr>
                </a:solidFill>
              </a:rPr>
              <a:t>của</a:t>
            </a:r>
            <a:r>
              <a:rPr lang="en-US" sz="3200" dirty="0">
                <a:solidFill>
                  <a:schemeClr val="accent6">
                    <a:lumMod val="50000"/>
                  </a:schemeClr>
                </a:solidFill>
              </a:rPr>
              <a:t> con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để</a:t>
            </a:r>
            <a:r>
              <a:rPr lang="en-US" sz="3200" dirty="0">
                <a:solidFill>
                  <a:schemeClr val="accent6">
                    <a:lumMod val="50000"/>
                  </a:schemeClr>
                </a:solidFill>
              </a:rPr>
              <a:t> </a:t>
            </a:r>
            <a:r>
              <a:rPr lang="en-US" sz="3200" dirty="0" err="1">
                <a:solidFill>
                  <a:schemeClr val="accent6">
                    <a:lumMod val="50000"/>
                  </a:schemeClr>
                </a:solidFill>
              </a:rPr>
              <a:t>họ</a:t>
            </a:r>
            <a:r>
              <a:rPr lang="en-US" sz="3200" dirty="0">
                <a:solidFill>
                  <a:schemeClr val="accent6">
                    <a:lumMod val="50000"/>
                  </a:schemeClr>
                </a:solidFill>
              </a:rPr>
              <a:t> </a:t>
            </a:r>
            <a:r>
              <a:rPr lang="en-US" sz="3200" dirty="0" err="1">
                <a:solidFill>
                  <a:schemeClr val="accent6">
                    <a:lumMod val="50000"/>
                  </a:schemeClr>
                </a:solidFill>
              </a:rPr>
              <a:t>được</a:t>
            </a:r>
            <a:r>
              <a:rPr lang="en-US" sz="3200" dirty="0">
                <a:solidFill>
                  <a:schemeClr val="accent6">
                    <a:lumMod val="50000"/>
                  </a:schemeClr>
                </a:solidFill>
              </a:rPr>
              <a:t> </a:t>
            </a:r>
            <a:r>
              <a:rPr lang="en-US" sz="3200" dirty="0" err="1">
                <a:solidFill>
                  <a:schemeClr val="accent6">
                    <a:lumMod val="50000"/>
                  </a:schemeClr>
                </a:solidFill>
              </a:rPr>
              <a:t>sống</a:t>
            </a:r>
            <a:r>
              <a:rPr lang="en-US" sz="3200" dirty="0">
                <a:solidFill>
                  <a:schemeClr val="accent6">
                    <a:lumMod val="50000"/>
                  </a:schemeClr>
                </a:solidFill>
              </a:rPr>
              <a:t> </a:t>
            </a:r>
            <a:r>
              <a:rPr lang="en-US" sz="3200" dirty="0" err="1">
                <a:solidFill>
                  <a:schemeClr val="accent6">
                    <a:lumMod val="50000"/>
                  </a:schemeClr>
                </a:solidFill>
              </a:rPr>
              <a:t>hạnh</a:t>
            </a:r>
            <a:r>
              <a:rPr lang="en-US" sz="3200" dirty="0">
                <a:solidFill>
                  <a:schemeClr val="accent6">
                    <a:lumMod val="50000"/>
                  </a:schemeClr>
                </a:solidFill>
              </a:rPr>
              <a:t> </a:t>
            </a:r>
            <a:r>
              <a:rPr lang="en-US" sz="3200" dirty="0" err="1">
                <a:solidFill>
                  <a:schemeClr val="accent6">
                    <a:lumMod val="50000"/>
                  </a:schemeClr>
                </a:solidFill>
              </a:rPr>
              <a:t>phúc</a:t>
            </a:r>
            <a:r>
              <a:rPr lang="en-US" sz="3200" dirty="0">
                <a:solidFill>
                  <a:schemeClr val="accent6">
                    <a:lumMod val="50000"/>
                  </a:schemeClr>
                </a:solidFill>
              </a:rPr>
              <a:t>. </a:t>
            </a:r>
            <a:r>
              <a:rPr lang="en-US" sz="3200" dirty="0" err="1">
                <a:solidFill>
                  <a:schemeClr val="accent6">
                    <a:lumMod val="50000"/>
                  </a:schemeClr>
                </a:solidFill>
              </a:rPr>
              <a:t>Chúng</a:t>
            </a:r>
            <a:r>
              <a:rPr lang="en-US" sz="3200" dirty="0">
                <a:solidFill>
                  <a:schemeClr val="accent6">
                    <a:lumMod val="50000"/>
                  </a:schemeClr>
                </a:solidFill>
              </a:rPr>
              <a:t> ta cung </a:t>
            </a:r>
            <a:r>
              <a:rPr lang="en-US" sz="3200" dirty="0" err="1">
                <a:solidFill>
                  <a:schemeClr val="accent6">
                    <a:lumMod val="50000"/>
                  </a:schemeClr>
                </a:solidFill>
              </a:rPr>
              <a:t>cảm</a:t>
            </a:r>
            <a:r>
              <a:rPr lang="en-US" sz="3200" dirty="0">
                <a:solidFill>
                  <a:schemeClr val="accent6">
                    <a:lumMod val="50000"/>
                  </a:schemeClr>
                </a:solidFill>
              </a:rPr>
              <a:t> </a:t>
            </a:r>
            <a:r>
              <a:rPr lang="en-US" sz="3200" dirty="0" err="1">
                <a:solidFill>
                  <a:schemeClr val="accent6">
                    <a:lumMod val="50000"/>
                  </a:schemeClr>
                </a:solidFill>
              </a:rPr>
              <a:t>tạ</a:t>
            </a:r>
            <a:r>
              <a:rPr lang="en-US" sz="3200" dirty="0">
                <a:solidFill>
                  <a:schemeClr val="accent6">
                    <a:lumMod val="50000"/>
                  </a:schemeClr>
                </a:solidFill>
              </a:rPr>
              <a:t> Chúa </a:t>
            </a:r>
            <a:r>
              <a:rPr lang="en-US" sz="3200" dirty="0" err="1">
                <a:solidFill>
                  <a:schemeClr val="accent6">
                    <a:lumMod val="50000"/>
                  </a:schemeClr>
                </a:solidFill>
              </a:rPr>
              <a:t>và</a:t>
            </a:r>
            <a:r>
              <a:rPr lang="en-US" sz="3200" dirty="0">
                <a:solidFill>
                  <a:schemeClr val="accent6">
                    <a:lumMod val="50000"/>
                  </a:schemeClr>
                </a:solidFill>
              </a:rPr>
              <a:t> </a:t>
            </a:r>
            <a:r>
              <a:rPr lang="en-US" sz="3200" dirty="0" err="1">
                <a:solidFill>
                  <a:schemeClr val="accent6">
                    <a:lumMod val="50000"/>
                  </a:schemeClr>
                </a:solidFill>
              </a:rPr>
              <a:t>dâng</a:t>
            </a:r>
            <a:r>
              <a:rPr lang="en-US" sz="3200" dirty="0">
                <a:solidFill>
                  <a:schemeClr val="accent6">
                    <a:lumMod val="50000"/>
                  </a:schemeClr>
                </a:solidFill>
              </a:rPr>
              <a:t> </a:t>
            </a:r>
            <a:r>
              <a:rPr lang="en-US" sz="3200" dirty="0" err="1">
                <a:solidFill>
                  <a:schemeClr val="accent6">
                    <a:lumMod val="50000"/>
                  </a:schemeClr>
                </a:solidFill>
              </a:rPr>
              <a:t>lời</a:t>
            </a:r>
            <a:r>
              <a:rPr lang="en-US" sz="3200" dirty="0">
                <a:solidFill>
                  <a:schemeClr val="accent6">
                    <a:lumMod val="50000"/>
                  </a:schemeClr>
                </a:solidFill>
              </a:rPr>
              <a:t> </a:t>
            </a:r>
            <a:r>
              <a:rPr lang="en-US" sz="3200" dirty="0" err="1">
                <a:solidFill>
                  <a:schemeClr val="accent6">
                    <a:lumMod val="50000"/>
                  </a:schemeClr>
                </a:solidFill>
              </a:rPr>
              <a:t>cầu</a:t>
            </a:r>
            <a:r>
              <a:rPr lang="en-US" sz="3200" dirty="0">
                <a:solidFill>
                  <a:schemeClr val="accent6">
                    <a:lumMod val="50000"/>
                  </a:schemeClr>
                </a:solidFill>
              </a:rPr>
              <a:t> </a:t>
            </a:r>
            <a:r>
              <a:rPr lang="en-US" sz="3200" dirty="0" err="1">
                <a:solidFill>
                  <a:schemeClr val="accent6">
                    <a:lumMod val="50000"/>
                  </a:schemeClr>
                </a:solidFill>
              </a:rPr>
              <a:t>xin</a:t>
            </a:r>
            <a:r>
              <a:rPr lang="en-US" sz="3200" dirty="0">
                <a:solidFill>
                  <a:schemeClr val="accent6">
                    <a:lumMod val="50000"/>
                  </a:schemeClr>
                </a:solidFill>
              </a:rPr>
              <a:t>.</a:t>
            </a:r>
          </a:p>
        </p:txBody>
      </p:sp>
    </p:spTree>
    <p:extLst>
      <p:ext uri="{BB962C8B-B14F-4D97-AF65-F5344CB8AC3E}">
        <p14:creationId xmlns:p14="http://schemas.microsoft.com/office/powerpoint/2010/main" val="420509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i="1" dirty="0" smtClean="0">
                <a:solidFill>
                  <a:srgbClr val="FFFF00"/>
                </a:solidFill>
              </a:rPr>
              <a:t>DÂNG</a:t>
            </a:r>
            <a:endParaRPr lang="en-US" sz="4000" b="1" i="1" dirty="0">
              <a:solidFill>
                <a:srgbClr val="FFFF00"/>
              </a:solidFill>
            </a:endParaRPr>
          </a:p>
          <a:p>
            <a:pPr algn="ctr"/>
            <a:r>
              <a:rPr lang="en-US" sz="4000" b="1" i="1" dirty="0" smtClean="0">
                <a:solidFill>
                  <a:schemeClr val="bg1"/>
                </a:solidFill>
              </a:rPr>
              <a:t>Anh Tuấn</a:t>
            </a:r>
            <a:endParaRPr lang="en-US" sz="4000" b="1" i="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894350"/>
            <a:ext cx="3505201" cy="730898"/>
          </a:xfrm>
          <a:prstGeom prst="rect">
            <a:avLst/>
          </a:prstGeom>
        </p:spPr>
      </p:pic>
      <p:sp>
        <p:nvSpPr>
          <p:cNvPr id="6" name="Rectangle 5"/>
          <p:cNvSpPr/>
          <p:nvPr/>
        </p:nvSpPr>
        <p:spPr>
          <a:xfrm>
            <a:off x="5193567" y="4028966"/>
            <a:ext cx="2223074" cy="461665"/>
          </a:xfrm>
          <a:prstGeom prst="rect">
            <a:avLst/>
          </a:prstGeom>
        </p:spPr>
        <p:txBody>
          <a:bodyPr wrap="square">
            <a:spAutoFit/>
          </a:bodyPr>
          <a:lstStyle/>
          <a:p>
            <a:pPr algn="ctr"/>
            <a:r>
              <a:rPr lang="en-US" sz="1200" dirty="0" smtClean="0">
                <a:solidFill>
                  <a:srgbClr val="FFFF00"/>
                </a:solidFill>
              </a:rPr>
              <a:t>CA ĐOÀN THÁNH </a:t>
            </a:r>
            <a:r>
              <a:rPr lang="en-US" sz="1200" dirty="0" smtClean="0">
                <a:solidFill>
                  <a:srgbClr val="FFFF00"/>
                </a:solidFill>
              </a:rPr>
              <a:t>CECILIA</a:t>
            </a:r>
            <a:endParaRPr lang="en-US" sz="1200" dirty="0" smtClean="0">
              <a:solidFill>
                <a:srgbClr val="FFFF00"/>
              </a:solidFill>
            </a:endParaRPr>
          </a:p>
          <a:p>
            <a:pPr algn="ctr"/>
            <a:r>
              <a:rPr lang="en-US" sz="1200" dirty="0" smtClean="0">
                <a:solidFill>
                  <a:srgbClr val="FFFF00"/>
                </a:solidFill>
              </a:rPr>
              <a:t>GIÁO XỨ THIÊN ÂN</a:t>
            </a:r>
            <a:endParaRPr lang="en-US" sz="1200" dirty="0">
              <a:solidFill>
                <a:prstClr val="black"/>
              </a:solidFill>
            </a:endParaRPr>
          </a:p>
        </p:txBody>
      </p:sp>
    </p:spTree>
    <p:extLst>
      <p:ext uri="{BB962C8B-B14F-4D97-AF65-F5344CB8AC3E}">
        <p14:creationId xmlns:p14="http://schemas.microsoft.com/office/powerpoint/2010/main" val="123585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Giê-su loan báo Tin Mừng Nước Trời và chữa mọi thứ bệnh hoạn tật nguyền trong dân.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199633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Tk1:</a:t>
            </a:r>
            <a:r>
              <a:rPr lang="en-US" b="0" dirty="0">
                <a:solidFill>
                  <a:schemeClr val="bg1"/>
                </a:solidFill>
                <a:effectLst/>
              </a:rPr>
              <a:t> </a:t>
            </a:r>
            <a:r>
              <a:rPr lang="en-US" dirty="0" smtClean="0">
                <a:solidFill>
                  <a:schemeClr val="bg1"/>
                </a:solidFill>
              </a:rPr>
              <a:t>Này đây bông lúa mới. Với đây chùm nho tươi. Hoa màu ruộng đồng còn đang ngát hương thơm nồng. Cùng lao công sớm tối. Tháng năm đầy lo toan. Xin kính dâng Ngài hoa trái thơm lành Ngài đã thương ban. </a:t>
            </a:r>
            <a:endParaRPr lang="en-US"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Đk:</a:t>
            </a:r>
            <a:r>
              <a:rPr lang="en-US" sz="6000" b="0" dirty="0">
                <a:solidFill>
                  <a:schemeClr val="bg1"/>
                </a:solidFill>
                <a:effectLst/>
              </a:rPr>
              <a:t> </a:t>
            </a:r>
            <a:r>
              <a:rPr lang="en-US" sz="6000" dirty="0" smtClean="0">
                <a:solidFill>
                  <a:schemeClr val="bg1"/>
                </a:solidFill>
              </a:rPr>
              <a:t>Xin dâng xin dâng lên Chúa bánh rượu ngon xin Ngài đoái trông. Xin dâng xin dâng lên Chúa xác hồn con xin Ngài đỡ nâng. </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rPr>
              <a:t>Tk2:</a:t>
            </a:r>
            <a:r>
              <a:rPr lang="en-US" b="0" dirty="0" smtClean="0">
                <a:solidFill>
                  <a:schemeClr val="bg1"/>
                </a:solidFill>
                <a:effectLst/>
              </a:rPr>
              <a:t> </a:t>
            </a:r>
            <a:r>
              <a:rPr lang="en-US" dirty="0" smtClean="0">
                <a:solidFill>
                  <a:schemeClr val="bg1"/>
                </a:solidFill>
              </a:rPr>
              <a:t>Và xin dâng tiến Chúa. Phút giây đời an vui. Dâng Ngài tình yêu cùng bao ước mơ trong đời. Cùng dâng bao nước mắt. Với bao niềm thương đau. Bao nỗi ơ cầu mưa nắng dãi dầu cuộc sống hôm nay. </a:t>
            </a:r>
            <a:endParaRPr lang="en-US" b="0" dirty="0">
              <a:solidFill>
                <a:schemeClr val="bg1"/>
              </a:solidFill>
              <a:effectLst/>
            </a:endParaRPr>
          </a:p>
        </p:txBody>
      </p:sp>
    </p:spTree>
    <p:extLst>
      <p:ext uri="{BB962C8B-B14F-4D97-AF65-F5344CB8AC3E}">
        <p14:creationId xmlns:p14="http://schemas.microsoft.com/office/powerpoint/2010/main" val="2155647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Đk:</a:t>
            </a:r>
            <a:r>
              <a:rPr lang="en-US" sz="6000" b="0" dirty="0">
                <a:solidFill>
                  <a:schemeClr val="bg1"/>
                </a:solidFill>
                <a:effectLst/>
              </a:rPr>
              <a:t> </a:t>
            </a:r>
            <a:r>
              <a:rPr lang="en-US" sz="6000" dirty="0" smtClean="0">
                <a:solidFill>
                  <a:schemeClr val="bg1"/>
                </a:solidFill>
              </a:rPr>
              <a:t>Xin dâng xin dâng lên Chúa bánh rượu ngon xin Ngài đoái trông. Xin dâng xin dâng lên Chúa xác hồn con xin Ngài đỡ nâng. </a:t>
            </a:r>
            <a:endParaRPr lang="en-US" sz="6000" b="0" dirty="0">
              <a:solidFill>
                <a:schemeClr val="bg1"/>
              </a:solidFill>
              <a:effectLst/>
            </a:endParaRPr>
          </a:p>
        </p:txBody>
      </p:sp>
    </p:spTree>
    <p:extLst>
      <p:ext uri="{BB962C8B-B14F-4D97-AF65-F5344CB8AC3E}">
        <p14:creationId xmlns:p14="http://schemas.microsoft.com/office/powerpoint/2010/main" val="1569187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5400" b="0" dirty="0">
                <a:solidFill>
                  <a:srgbClr val="FFFF00"/>
                </a:solidFill>
                <a:effectLst/>
                <a:latin typeface="+mj-lt"/>
              </a:rPr>
              <a:t>Chúa Chữa Người Câm Điếc</a:t>
            </a:r>
            <a:r>
              <a:rPr lang="en-US" sz="6600" b="0" dirty="0">
                <a:solidFill>
                  <a:srgbClr val="FFFF00"/>
                </a:solidFill>
                <a:effectLst/>
                <a:latin typeface="+mj-lt"/>
              </a:rPr>
              <a:t/>
            </a:r>
            <a:br>
              <a:rPr lang="en-US" sz="6600" b="0" dirty="0">
                <a:solidFill>
                  <a:srgbClr val="FFFF00"/>
                </a:solidFill>
                <a:effectLst/>
                <a:latin typeface="+mj-lt"/>
              </a:rPr>
            </a:br>
            <a:r>
              <a:rPr lang="vi-VN" b="0" i="1" dirty="0">
                <a:solidFill>
                  <a:schemeClr val="bg1"/>
                </a:solidFill>
                <a:effectLst/>
                <a:latin typeface="+mj-lt"/>
              </a:rPr>
              <a:t>Đinh Công Huỳnh &amp; Huỳnh Minh Kỳ.</a:t>
            </a:r>
            <a:endParaRPr lang="en-US" sz="9600" b="0" i="1"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205" y="4095750"/>
            <a:ext cx="3505201" cy="730898"/>
          </a:xfrm>
          <a:prstGeom prst="rect">
            <a:avLst/>
          </a:prstGeom>
        </p:spPr>
      </p:pic>
      <p:sp>
        <p:nvSpPr>
          <p:cNvPr id="4" name="Rectangle 3"/>
          <p:cNvSpPr/>
          <p:nvPr/>
        </p:nvSpPr>
        <p:spPr>
          <a:xfrm>
            <a:off x="3772972" y="4230366"/>
            <a:ext cx="2223074" cy="461665"/>
          </a:xfrm>
          <a:prstGeom prst="rect">
            <a:avLst/>
          </a:prstGeom>
        </p:spPr>
        <p:txBody>
          <a:bodyPr wrap="square">
            <a:spAutoFit/>
          </a:bodyPr>
          <a:lstStyle/>
          <a:p>
            <a:pPr algn="ctr"/>
            <a:r>
              <a:rPr lang="en-US" sz="1200" dirty="0" smtClean="0">
                <a:solidFill>
                  <a:srgbClr val="FFFF00"/>
                </a:solidFill>
              </a:rPr>
              <a:t>CA ĐOÀN THÁNH </a:t>
            </a:r>
            <a:r>
              <a:rPr lang="en-US" sz="1200" dirty="0" smtClean="0">
                <a:solidFill>
                  <a:srgbClr val="FFFF00"/>
                </a:solidFill>
              </a:rPr>
              <a:t>CECILIA</a:t>
            </a:r>
            <a:endParaRPr lang="en-US" sz="1200" dirty="0" smtClean="0">
              <a:solidFill>
                <a:srgbClr val="FFFF00"/>
              </a:solidFill>
            </a:endParaRPr>
          </a:p>
          <a:p>
            <a:pPr algn="ctr"/>
            <a:r>
              <a:rPr lang="en-US" sz="1200" dirty="0" smtClean="0">
                <a:solidFill>
                  <a:srgbClr val="FFFF00"/>
                </a:solidFill>
              </a:rPr>
              <a:t>GIÁO XỨ THIÊN ÂN</a:t>
            </a:r>
            <a:endParaRPr lang="en-US" sz="1200" dirty="0">
              <a:solidFill>
                <a:prstClr val="black"/>
              </a:solidFill>
            </a:endParaRPr>
          </a:p>
        </p:txBody>
      </p:sp>
    </p:spTree>
    <p:extLst>
      <p:ext uri="{BB962C8B-B14F-4D97-AF65-F5344CB8AC3E}">
        <p14:creationId xmlns:p14="http://schemas.microsoft.com/office/powerpoint/2010/main" val="3538784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dirty="0">
                <a:solidFill>
                  <a:schemeClr val="bg1"/>
                </a:solidFill>
              </a:rPr>
              <a:t>Chúa đã cho người câm điếc được nói và nghe. Chúa không dửng dưng trước mọi khổ đau con người. Chúa mở đôi tai để con lắng nghe tiếng Chúa. Chúa mở miệng lưỡi để con biết ca tụng Ngài.</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Đk:</a:t>
            </a:r>
            <a:r>
              <a:rPr lang="en-US" sz="6000" b="0" dirty="0">
                <a:solidFill>
                  <a:schemeClr val="bg1"/>
                </a:solidFill>
                <a:effectLst/>
              </a:rPr>
              <a:t> </a:t>
            </a:r>
            <a:r>
              <a:rPr lang="vi-VN" sz="6000" dirty="0">
                <a:solidFill>
                  <a:schemeClr val="bg1"/>
                </a:solidFill>
              </a:rPr>
              <a:t>Muôn đời tạ ơn hồng ân Chúa bao la. E-pha-ta mở ra E-pha-ta. Vang lời ngợi ca tình yêu Chúa bao la. E-pha-ta mở ra E-pha-ta.</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Chúa biết con cần đến Chúa từng phút từng giây. Chúa rộng vòng tay ấp ủ đỡ nâng đêm ngày. Chữa lành cho con để con vững lòng đi tới. Sống cuộc đời mới bình an chứa chan tình Ngài.</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8524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Muôn đời tạ ơn hồng ân Chúa bao la. E-pha-ta mở ra E-pha-ta. Vang lời ngợi ca tình yêu Chúa bao la. E-pha-ta mở ra E-pha-ta.</a:t>
            </a:r>
            <a:endParaRPr lang="en-US" sz="54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chemeClr val="bg1"/>
                </a:solidFill>
                <a:effectLst/>
              </a:rPr>
              <a:t> </a:t>
            </a:r>
            <a:r>
              <a:rPr lang="vi-VN" sz="4800" dirty="0">
                <a:solidFill>
                  <a:schemeClr val="bg1"/>
                </a:solidFill>
              </a:rPr>
              <a:t>Sống giữa cuộc đời đôi lúc lòng trí ngủ mê. Cát bụi trần gian khuất mờ những khi đi về. Xin Ngài yêu thương rộng ban tâm hồn trong sáng. Với một quả tim mở ra sống luôn thật lòng.</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Muôn đời tạ ơn hồng ân Chúa bao la. E-pha-ta mở ra E-pha-ta. Vang lời ngợi ca tình yêu Chúa bao la. E-pha-ta mở ra E-pha-ta.</a:t>
            </a:r>
            <a:endParaRPr lang="en-US" sz="54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3779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rPr>
              <a:t>Ca</a:t>
            </a:r>
            <a:r>
              <a:rPr lang="en-US" sz="8000" b="0" dirty="0" smtClean="0">
                <a:solidFill>
                  <a:srgbClr val="FFFF00"/>
                </a:solidFill>
                <a:effectLst/>
              </a:rPr>
              <a:t>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8000" b="0" dirty="0" smtClean="0">
                <a:solidFill>
                  <a:srgbClr val="FFFF00"/>
                </a:solidFill>
                <a:effectLst/>
              </a:rPr>
              <a:t>KINH TẠ LỄ</a:t>
            </a:r>
            <a:br>
              <a:rPr lang="en-US" sz="8000" b="0" dirty="0" smtClean="0">
                <a:solidFill>
                  <a:srgbClr val="FFFF00"/>
                </a:solidFill>
                <a:effectLst/>
              </a:rPr>
            </a:br>
            <a:endParaRPr lang="en-US" sz="6000" b="0" i="1"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638550"/>
            <a:ext cx="3505201" cy="730898"/>
          </a:xfrm>
          <a:prstGeom prst="rect">
            <a:avLst/>
          </a:prstGeom>
        </p:spPr>
      </p:pic>
      <p:sp>
        <p:nvSpPr>
          <p:cNvPr id="4" name="Rectangle 3"/>
          <p:cNvSpPr/>
          <p:nvPr/>
        </p:nvSpPr>
        <p:spPr>
          <a:xfrm>
            <a:off x="3745767" y="3773166"/>
            <a:ext cx="2223074" cy="461665"/>
          </a:xfrm>
          <a:prstGeom prst="rect">
            <a:avLst/>
          </a:prstGeom>
        </p:spPr>
        <p:txBody>
          <a:bodyPr wrap="square">
            <a:spAutoFit/>
          </a:bodyPr>
          <a:lstStyle/>
          <a:p>
            <a:pPr algn="ctr"/>
            <a:r>
              <a:rPr lang="en-US" sz="1200" dirty="0" smtClean="0">
                <a:solidFill>
                  <a:srgbClr val="FFFF00"/>
                </a:solidFill>
              </a:rPr>
              <a:t>CA ĐOÀN THÁNH </a:t>
            </a:r>
            <a:r>
              <a:rPr lang="en-US" sz="1200" dirty="0" smtClean="0">
                <a:solidFill>
                  <a:srgbClr val="FFFF00"/>
                </a:solidFill>
              </a:rPr>
              <a:t>CECILIA</a:t>
            </a:r>
            <a:endParaRPr lang="en-US" sz="1200" dirty="0" smtClean="0">
              <a:solidFill>
                <a:srgbClr val="FFFF00"/>
              </a:solidFill>
            </a:endParaRPr>
          </a:p>
          <a:p>
            <a:pPr algn="ctr"/>
            <a:r>
              <a:rPr lang="en-US" sz="1200" dirty="0" smtClean="0">
                <a:solidFill>
                  <a:srgbClr val="FFFF00"/>
                </a:solidFill>
              </a:rPr>
              <a:t>GIÁO XỨ THIÊN ÂN</a:t>
            </a:r>
            <a:endParaRPr lang="en-US" sz="1200" dirty="0">
              <a:solidFill>
                <a:prstClr val="black"/>
              </a:solidFill>
            </a:endParaRPr>
          </a:p>
        </p:txBody>
      </p:sp>
    </p:spTree>
    <p:extLst>
      <p:ext uri="{BB962C8B-B14F-4D97-AF65-F5344CB8AC3E}">
        <p14:creationId xmlns:p14="http://schemas.microsoft.com/office/powerpoint/2010/main" val="17034210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0" indent="0" algn="just">
              <a:lnSpc>
                <a:spcPct val="120000"/>
              </a:lnSpc>
            </a:pPr>
            <a:r>
              <a:rPr lang="en-US" sz="4800" b="1" u="sng" dirty="0" err="1">
                <a:solidFill>
                  <a:srgbClr val="FFFF00"/>
                </a:solidFill>
                <a:effectLst>
                  <a:outerShdw blurRad="38100" dist="38100" dir="2700000" algn="tl">
                    <a:srgbClr val="000000">
                      <a:alpha val="43137"/>
                    </a:srgbClr>
                  </a:outerShdw>
                </a:effectLst>
                <a:ea typeface="SimHei" pitchFamily="49" charset="-122"/>
                <a:cs typeface="Times New Roman" pitchFamily="18" charset="0"/>
              </a:rPr>
              <a:t>Đk</a:t>
            </a:r>
            <a:r>
              <a:rPr lang="en-US" sz="48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Tạ</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ơn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Chúa</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chúng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con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ra</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về</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hoan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ca</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trong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cuộc</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đời</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nhân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chứng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Tạ</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ơn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Chúa</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chúng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con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nhịp</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bước</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đến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khắp</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nơi</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để</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đem</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Tin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Mừng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endParaRPr lang="vi-VN"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7530691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marL="0" indent="0" algn="just">
              <a:lnSpc>
                <a:spcPct val="120000"/>
              </a:lnSpc>
            </a:pPr>
            <a:r>
              <a:rPr lang="en-US" sz="48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Tk1:</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Ra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đến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với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người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gần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xa</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khơi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lên</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những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tiếng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lòng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ngợi</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ca. </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Con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xuống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nguồn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hồng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ân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cho</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nhân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thế</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tháng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ngày</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bình</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an. </a:t>
            </a:r>
          </a:p>
        </p:txBody>
      </p:sp>
    </p:spTree>
    <p:extLst>
      <p:ext uri="{BB962C8B-B14F-4D97-AF65-F5344CB8AC3E}">
        <p14:creationId xmlns:p14="http://schemas.microsoft.com/office/powerpoint/2010/main" val="19480701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0" indent="0" algn="just">
              <a:lnSpc>
                <a:spcPct val="120000"/>
              </a:lnSpc>
            </a:pPr>
            <a:r>
              <a:rPr lang="en-US" sz="4800" b="1" u="sng" dirty="0" err="1">
                <a:solidFill>
                  <a:srgbClr val="FFFF00"/>
                </a:solidFill>
                <a:effectLst>
                  <a:outerShdw blurRad="38100" dist="38100" dir="2700000" algn="tl">
                    <a:srgbClr val="000000">
                      <a:alpha val="43137"/>
                    </a:srgbClr>
                  </a:outerShdw>
                </a:effectLst>
                <a:ea typeface="SimHei" pitchFamily="49" charset="-122"/>
                <a:cs typeface="Times New Roman" pitchFamily="18" charset="0"/>
              </a:rPr>
              <a:t>Đk</a:t>
            </a:r>
            <a:r>
              <a:rPr lang="en-US" sz="48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Tạ</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ơn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Chúa</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chúng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con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ra</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về</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hoan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ca</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trong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cuộc</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đời</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nhân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chứng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Tạ</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ơn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Chúa</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chúng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con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nhịp</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bước</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đến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khắp</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nơi</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để</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đem</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Tin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Mừng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endParaRPr lang="vi-VN"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7657788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932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Nhập Lễ</a:t>
            </a:r>
            <a:br>
              <a:rPr lang="en-US" sz="8000" b="0" dirty="0">
                <a:solidFill>
                  <a:srgbClr val="FFFF00"/>
                </a:solidFill>
                <a:effectLst/>
                <a:latin typeface="+mj-lt"/>
              </a:rPr>
            </a:br>
            <a:r>
              <a:rPr lang="en-US" sz="8000" b="0" dirty="0" smtClean="0">
                <a:solidFill>
                  <a:srgbClr val="FFFF00"/>
                </a:solidFill>
                <a:effectLst/>
                <a:latin typeface="+mj-lt"/>
              </a:rPr>
              <a:t>LÊN ĐỀN THÁNH </a:t>
            </a:r>
            <a:br>
              <a:rPr lang="en-US" sz="8000" b="0" dirty="0" smtClean="0">
                <a:solidFill>
                  <a:srgbClr val="FFFF00"/>
                </a:solidFill>
                <a:effectLst/>
                <a:latin typeface="+mj-lt"/>
              </a:rPr>
            </a:br>
            <a:r>
              <a:rPr lang="en-US" sz="6000" b="0" i="1" dirty="0" smtClean="0">
                <a:solidFill>
                  <a:schemeClr val="bg1"/>
                </a:solidFill>
                <a:effectLst/>
                <a:latin typeface="+mj-lt"/>
              </a:rPr>
              <a:t>Thái </a:t>
            </a:r>
            <a:r>
              <a:rPr lang="en-US" sz="6000" b="0" i="1" dirty="0">
                <a:solidFill>
                  <a:schemeClr val="bg1"/>
                </a:solidFill>
                <a:effectLst/>
                <a:latin typeface="+mj-lt"/>
              </a:rPr>
              <a:t>Nguyên</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171950"/>
            <a:ext cx="4572003" cy="67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41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FFFF00"/>
                </a:solidFill>
                <a:effectLst/>
                <a:latin typeface="+mj-lt"/>
              </a:rPr>
              <a:t>Tk1</a:t>
            </a:r>
            <a:r>
              <a:rPr lang="vi-VN" sz="4800" b="0" u="sng" dirty="0">
                <a:solidFill>
                  <a:srgbClr val="FFFF00"/>
                </a:solidFill>
                <a:effectLst/>
                <a:latin typeface="+mj-lt"/>
              </a:rPr>
              <a:t>:</a:t>
            </a:r>
            <a:r>
              <a:rPr lang="vi-VN" sz="4800" b="0" dirty="0">
                <a:solidFill>
                  <a:schemeClr val="bg1"/>
                </a:solidFill>
                <a:effectLst/>
                <a:latin typeface="+mj-lt"/>
              </a:rPr>
              <a:t> </a:t>
            </a:r>
            <a:r>
              <a:rPr lang="en-US" sz="4800" dirty="0" smtClean="0">
                <a:solidFill>
                  <a:schemeClr val="bg1"/>
                </a:solidFill>
                <a:latin typeface="+mj-lt"/>
              </a:rPr>
              <a:t>Nhịp nhàng vui bước đi lên Đền Thánh Ngài. Dâng câu ca ngợi tình thương Chúa chan hòa. Đây con dâng Ngài lòng tin mến thiết tha. Thu qua Đông tàn lòng thành quyết không phai nhòa. </a:t>
            </a:r>
            <a:endParaRPr lang="vi-VN" sz="4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en-US" sz="6000" dirty="0" smtClean="0">
                <a:solidFill>
                  <a:schemeClr val="bg1"/>
                </a:solidFill>
                <a:latin typeface="+mj-lt"/>
              </a:rPr>
              <a:t>Về nhà Chúa ôi lòng đầy rộn rã. Cất câu ca con thấy lòng an hòa. Trong tình yêu của Thiên Chúa là Cha. Con cảm tạ ôi tình Cha muôn vàn. </a:t>
            </a:r>
            <a:endParaRPr lang="vi-VN" sz="6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1549</Words>
  <Application>Microsoft Office PowerPoint</Application>
  <PresentationFormat>On-screen Show (16:9)</PresentationFormat>
  <Paragraphs>97</Paragraphs>
  <Slides>69</Slides>
  <Notes>1</Notes>
  <HiddenSlides>0</HiddenSlides>
  <MMClips>0</MMClips>
  <ScaleCrop>false</ScaleCrop>
  <HeadingPairs>
    <vt:vector size="4" baseType="variant">
      <vt:variant>
        <vt:lpstr>Theme</vt:lpstr>
      </vt:variant>
      <vt:variant>
        <vt:i4>10</vt:i4>
      </vt:variant>
      <vt:variant>
        <vt:lpstr>Slide Titles</vt:lpstr>
      </vt:variant>
      <vt:variant>
        <vt:i4>69</vt:i4>
      </vt:variant>
    </vt:vector>
  </HeadingPairs>
  <TitlesOfParts>
    <vt:vector size="79" baseType="lpstr">
      <vt:lpstr>Office Theme</vt:lpstr>
      <vt:lpstr>12_Office Theme</vt:lpstr>
      <vt:lpstr>36_Default Design</vt:lpstr>
      <vt:lpstr>10_Office Theme</vt:lpstr>
      <vt:lpstr>37_Default Design</vt:lpstr>
      <vt:lpstr>6_Office Theme</vt:lpstr>
      <vt:lpstr>7_Office Theme</vt:lpstr>
      <vt:lpstr>8_Office Theme</vt:lpstr>
      <vt:lpstr>9_Office Theme</vt:lpstr>
      <vt:lpstr>11_Office Theme</vt:lpstr>
      <vt:lpstr>CHÚA NHẬT XXIII THƯỜNG NIÊN NĂM B</vt:lpstr>
      <vt:lpstr>PowerPoint Presentation</vt:lpstr>
      <vt:lpstr>TẬP HÁT CỘNG ĐOÀN</vt:lpstr>
      <vt:lpstr>Đk: Hồn tôi hỡi, nào chúc tụng Chúa đi.</vt:lpstr>
      <vt:lpstr>Chúa Giê-su loan báo Tin Mừng Nước Trời và chữa mọi thứ bệnh hoạn tật nguyền trong dân.</vt:lpstr>
      <vt:lpstr>PowerPoint Presentation</vt:lpstr>
      <vt:lpstr> Ca Nhập Lễ LÊN ĐỀN THÁNH  Thái Nguyên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145 CHÚA NHẬT XXIII THƯỜNG NIÊN NĂM B  Lm. Kim Long 03 Câu</vt:lpstr>
      <vt:lpstr>Đk: Hồn tôi hỡi, nào chúc tụng Chúa đi.</vt:lpstr>
      <vt:lpstr>Tk1:  Ngài minh xét những ai bị ức oan, kẻ tù tội ra tay cứu độ liền. Ngài cũng thương ban lương thực mà nuôi kẻ khó nghèo.</vt:lpstr>
      <vt:lpstr>Đk: Hồn tôi hỡi, nào chúc tụng Chúa đi.</vt:lpstr>
      <vt:lpstr>Tk2: Ngài mở mắt những kẻ bị tối đui, kẻ bị dìm ra tay Chúa vực dậy. Và Chúa yêu thương những người hằng luôn sống chính trực. Ngài cũng không quên bang trợ kiều dân nấp bóng Ngài.</vt:lpstr>
      <vt:lpstr>Đk: Hồn tôi hỡi, nào chúc tụng Chúa đi.</vt:lpstr>
      <vt:lpstr>Tk3: Mọi mưu tính ác nhân Ngài phá tan. Chúa độ trì cô nhi với quả phụ. Ngài nắm trong tay vương quyền ngàn muôn kiếp vững bền. Này hỡi Si-on, Chúa Trời là Vua thống lãnh hoài.</vt:lpstr>
      <vt:lpstr>Đk: Hồn tôi hỡi, nào chúc tụng Chúa đi.</vt:lpstr>
      <vt:lpstr>PowerPoint Presentation</vt:lpstr>
      <vt:lpstr>Chúa Giê-su loan báo Tin Mừng Nước Trời và chữa mọi thứ bệnh hoạn tật nguyền trong dân.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đây bông lúa mới. Với đây chùm nho tươi. Hoa màu ruộng đồng còn đang ngát hương thơm nồng. Cùng lao công sớm tối. Tháng năm đầy lo toan. Xin kính dâng Ngài hoa trái thơm lành Ngài đã thương ban. </vt:lpstr>
      <vt:lpstr>Đk: Xin dâng xin dâng lên Chúa bánh rượu ngon xin Ngài đoái trông. Xin dâng xin dâng lên Chúa xác hồn con xin Ngài đỡ nâng. </vt:lpstr>
      <vt:lpstr>Tk2: Và xin dâng tiến Chúa. Phút giây đời an vui. Dâng Ngài tình yêu cùng bao ước mơ trong đời. Cùng dâng bao nước mắt. Với bao niềm thương đau. Bao nỗi ơ cầu mưa nắng dãi dầu cuộc sống hôm nay. </vt:lpstr>
      <vt:lpstr>Đk: Xin dâng xin dâng lên Chúa bánh rượu ngon xin Ngài đoái trông. Xin dâng xin dâng lên Chúa xác hồn con xin Ngài đỡ nâng. </vt:lpstr>
      <vt:lpstr>PowerPoint Presentation</vt:lpstr>
      <vt:lpstr>PowerPoint Presentation</vt:lpstr>
      <vt:lpstr>Ca Nguyện Hiệp Lễ Chúa Chữa Người Câm Điếc Đinh Công Huỳnh &amp; Huỳnh Minh Kỳ.</vt:lpstr>
      <vt:lpstr>Tk1: Chúa đã cho người câm điếc được nói và nghe. Chúa không dửng dưng trước mọi khổ đau con người. Chúa mở đôi tai để con lắng nghe tiếng Chúa. Chúa mở miệng lưỡi để con biết ca tụng Ngài.</vt:lpstr>
      <vt:lpstr>Đk: Muôn đời tạ ơn hồng ân Chúa bao la. E-pha-ta mở ra E-pha-ta. Vang lời ngợi ca tình yêu Chúa bao la. E-pha-ta mở ra E-pha-ta.</vt:lpstr>
      <vt:lpstr>Tk2: Chúa biết con cần đến Chúa từng phút từng giây. Chúa rộng vòng tay ấp ủ đỡ nâng đêm ngày. Chữa lành cho con để con vững lòng đi tới. Sống cuộc đời mới bình an chứa chan tình Ngài.</vt:lpstr>
      <vt:lpstr>Đk: Muôn đời tạ ơn hồng ân Chúa bao la. E-pha-ta mở ra E-pha-ta. Vang lời ngợi ca tình yêu Chúa bao la. E-pha-ta mở ra E-pha-ta.</vt:lpstr>
      <vt:lpstr>Tk3: Sống giữa cuộc đời đôi lúc lòng trí ngủ mê. Cát bụi trần gian khuất mờ những khi đi về. Xin Ngài yêu thương rộng ban tâm hồn trong sáng. Với một quả tim mở ra sống luôn thật lòng.</vt:lpstr>
      <vt:lpstr>Đk: Muôn đời tạ ơn hồng ân Chúa bao la. E-pha-ta mở ra E-pha-ta. Vang lời ngợi ca tình yêu Chúa bao la. E-pha-ta mở ra E-pha-ta.</vt:lpstr>
      <vt:lpstr>PowerPoint Presentation</vt:lpstr>
      <vt:lpstr>PowerPoint Presentation</vt:lpstr>
      <vt:lpstr>Ca Kết Lễ KINH TẠ LỄ </vt:lpstr>
      <vt:lpstr>Đk: Tạ ơn Chúa chúng con ra về, hoan ca trong cuộc đời nhân chứng. Tạ ơn Chúa chúng con nhịp bước, đến khắp nơi để đem Tin Mừng. </vt:lpstr>
      <vt:lpstr>Tk1: Ra đi đến với người gần xa, khơi lên những tiếng lòng ngợi ca. Con xin Chúa xuống nguồn hồng ân cho nhân thế tháng ngày bình an. </vt:lpstr>
      <vt:lpstr>Đk: Tạ ơn Chúa chúng con ra về, hoan ca trong cuộc đời nhân chứng. Tạ ơn Chúa chúng con nhịp bước, đến khắp nơi để đem Tin Mừng.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118</cp:revision>
  <dcterms:created xsi:type="dcterms:W3CDTF">2023-05-21T07:25:42Z</dcterms:created>
  <dcterms:modified xsi:type="dcterms:W3CDTF">2024-09-06T11:55:48Z</dcterms:modified>
</cp:coreProperties>
</file>