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6" r:id="rId2"/>
    <p:sldMasterId id="2147483920" r:id="rId3"/>
    <p:sldMasterId id="2147484208" r:id="rId4"/>
    <p:sldMasterId id="2147484580" r:id="rId5"/>
    <p:sldMasterId id="2147484652" r:id="rId6"/>
    <p:sldMasterId id="2147484676" r:id="rId7"/>
    <p:sldMasterId id="2147484688" r:id="rId8"/>
  </p:sldMasterIdLst>
  <p:notesMasterIdLst>
    <p:notesMasterId r:id="rId55"/>
  </p:notesMasterIdLst>
  <p:sldIdLst>
    <p:sldId id="9886" r:id="rId9"/>
    <p:sldId id="10076" r:id="rId10"/>
    <p:sldId id="10077" r:id="rId11"/>
    <p:sldId id="10078" r:id="rId12"/>
    <p:sldId id="10139" r:id="rId13"/>
    <p:sldId id="10142" r:id="rId14"/>
    <p:sldId id="10143" r:id="rId15"/>
    <p:sldId id="10144" r:id="rId16"/>
    <p:sldId id="10145" r:id="rId17"/>
    <p:sldId id="10146" r:id="rId18"/>
    <p:sldId id="10147" r:id="rId19"/>
    <p:sldId id="10148" r:id="rId20"/>
    <p:sldId id="10149" r:id="rId21"/>
    <p:sldId id="10150" r:id="rId22"/>
    <p:sldId id="10151" r:id="rId23"/>
    <p:sldId id="9824" r:id="rId24"/>
    <p:sldId id="9774" r:id="rId25"/>
    <p:sldId id="9771" r:id="rId26"/>
    <p:sldId id="9717" r:id="rId27"/>
    <p:sldId id="258" r:id="rId28"/>
    <p:sldId id="10090" r:id="rId29"/>
    <p:sldId id="10091" r:id="rId30"/>
    <p:sldId id="10092" r:id="rId31"/>
    <p:sldId id="10093" r:id="rId32"/>
    <p:sldId id="10119" r:id="rId33"/>
    <p:sldId id="10015" r:id="rId34"/>
    <p:sldId id="10016" r:id="rId35"/>
    <p:sldId id="10096" r:id="rId36"/>
    <p:sldId id="10097" r:id="rId37"/>
    <p:sldId id="10098" r:id="rId38"/>
    <p:sldId id="10099" r:id="rId39"/>
    <p:sldId id="10121" r:id="rId40"/>
    <p:sldId id="10120" r:id="rId41"/>
    <p:sldId id="10122" r:id="rId42"/>
    <p:sldId id="9773" r:id="rId43"/>
    <p:sldId id="10103" r:id="rId44"/>
    <p:sldId id="10104" r:id="rId45"/>
    <p:sldId id="10105" r:id="rId46"/>
    <p:sldId id="10123" r:id="rId47"/>
    <p:sldId id="10124" r:id="rId48"/>
    <p:sldId id="10140" r:id="rId49"/>
    <p:sldId id="10125" r:id="rId50"/>
    <p:sldId id="10126" r:id="rId51"/>
    <p:sldId id="10127" r:id="rId52"/>
    <p:sldId id="10128" r:id="rId53"/>
    <p:sldId id="10141"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94524" autoAdjust="0"/>
  </p:normalViewPr>
  <p:slideViewPr>
    <p:cSldViewPr>
      <p:cViewPr>
        <p:scale>
          <a:sx n="100" d="100"/>
          <a:sy n="100" d="100"/>
        </p:scale>
        <p:origin x="1382" y="955"/>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8/9/2024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090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700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884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018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90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647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4949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93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0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5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727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392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06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395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8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346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609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862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030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213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082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81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3909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487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4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8328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532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54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137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9517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03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149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00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896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14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849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12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177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08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2740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2785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1590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1441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86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8/9/2024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39154"/>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285355"/>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878575"/>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95682"/>
      </p:ext>
    </p:extLst>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1754" y="1047750"/>
            <a:ext cx="6574574" cy="830997"/>
          </a:xfrm>
          <a:prstGeom prst="rect">
            <a:avLst/>
          </a:prstGeom>
          <a:noFill/>
        </p:spPr>
        <p:txBody>
          <a:bodyPr wrap="square" lIns="91440" tIns="45720" rIns="91440" bIns="45720">
            <a:spAutoFit/>
          </a:bodyPr>
          <a:lstStyle/>
          <a:p>
            <a:pPr algn="ctr"/>
            <a:r>
              <a:rPr lang="en-US" sz="4800" b="1" cap="all"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
        <p:nvSpPr>
          <p:cNvPr id="4" name="Rectangle 3"/>
          <p:cNvSpPr/>
          <p:nvPr/>
        </p:nvSpPr>
        <p:spPr>
          <a:xfrm>
            <a:off x="3417100" y="2028488"/>
            <a:ext cx="6019800" cy="1323439"/>
          </a:xfrm>
          <a:prstGeom prst="rect">
            <a:avLst/>
          </a:prstGeom>
          <a:noFill/>
        </p:spPr>
        <p:txBody>
          <a:bodyPr wrap="square" lIns="91440" tIns="45720" rIns="91440" bIns="45720">
            <a:spAutoFit/>
          </a:bodyPr>
          <a:lstStyle/>
          <a:p>
            <a:pPr algn="ctr"/>
            <a:r>
              <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LUCIA</a:t>
            </a:r>
          </a:p>
          <a:p>
            <a:pPr algn="ctr"/>
            <a:r>
              <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LÊ THỊ KIM DUYÊN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pic>
        <p:nvPicPr>
          <p:cNvPr id="6" name="Picture 5">
            <a:extLst>
              <a:ext uri="{FF2B5EF4-FFF2-40B4-BE49-F238E27FC236}">
                <a16:creationId xmlns:a16="http://schemas.microsoft.com/office/drawing/2014/main" id="{D3C86FF0-D3E1-8E76-5C3E-49D81D067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200" y="3887382"/>
            <a:ext cx="4953000" cy="930191"/>
          </a:xfrm>
          <a:prstGeom prst="rect">
            <a:avLst/>
          </a:prstGeom>
        </p:spPr>
      </p:pic>
      <p:sp>
        <p:nvSpPr>
          <p:cNvPr id="7" name="TextBox 6">
            <a:extLst>
              <a:ext uri="{FF2B5EF4-FFF2-40B4-BE49-F238E27FC236}">
                <a16:creationId xmlns:a16="http://schemas.microsoft.com/office/drawing/2014/main" id="{8D96B816-3958-EA55-F61C-FD240DEE5E71}"/>
              </a:ext>
            </a:extLst>
          </p:cNvPr>
          <p:cNvSpPr txBox="1"/>
          <p:nvPr/>
        </p:nvSpPr>
        <p:spPr>
          <a:xfrm>
            <a:off x="4538088" y="4019550"/>
            <a:ext cx="2634824" cy="646331"/>
          </a:xfrm>
          <a:prstGeom prst="rect">
            <a:avLst/>
          </a:prstGeom>
          <a:noFill/>
        </p:spPr>
        <p:txBody>
          <a:bodyPr wrap="none" rtlCol="0">
            <a:spAutoFit/>
          </a:bodyPr>
          <a:lstStyle/>
          <a:p>
            <a:pPr algn="ctr"/>
            <a:r>
              <a:rPr lang="en-US" dirty="0">
                <a:solidFill>
                  <a:schemeClr val="bg1"/>
                </a:solidFill>
                <a:latin typeface="UTM American Sans" panose="02040603050506020204" pitchFamily="18" charset="0"/>
              </a:rPr>
              <a:t>CA ĐOÀN THÁNH CECILIA</a:t>
            </a:r>
          </a:p>
          <a:p>
            <a:pPr algn="ctr"/>
            <a:r>
              <a:rPr lang="en-US" dirty="0">
                <a:solidFill>
                  <a:schemeClr val="bg1"/>
                </a:solidFill>
                <a:latin typeface="UTM American Sans" panose="02040603050506020204" pitchFamily="18" charset="0"/>
              </a:rPr>
              <a:t>GIÁO XỨ THIÊN ÂN</a:t>
            </a:r>
          </a:p>
        </p:txBody>
      </p:sp>
    </p:spTree>
    <p:extLst>
      <p:ext uri="{BB962C8B-B14F-4D97-AF65-F5344CB8AC3E}">
        <p14:creationId xmlns:p14="http://schemas.microsoft.com/office/powerpoint/2010/main" val="265696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TK2</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a:solidFill>
                  <a:schemeClr val="bg1"/>
                </a:solidFill>
                <a:cs typeface="Times New Roman" panose="02020603050405020304" pitchFamily="18" charset="0"/>
              </a:rPr>
              <a:t>Ngài mà chấp bao nhiêu sai phạm, lạy Chúa ai ng</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ời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sẽ</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còn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đứng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yên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ơng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khoan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hồng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nên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đoàn</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luôn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kính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sợ</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8914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cs typeface="Times New Roman" panose="02020603050405020304" pitchFamily="18" charset="0"/>
              </a:rPr>
              <a:t>Vì</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Chúa</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một</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niềm</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từ</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ơn</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cứu</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độ</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Ngài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chứa</a:t>
            </a:r>
            <a:r>
              <a:rPr lang="en-US" sz="8000" b="1" dirty="0">
                <a:solidFill>
                  <a:schemeClr val="bg1"/>
                </a:solidFill>
                <a:cs typeface="Times New Roman" panose="02020603050405020304" pitchFamily="18" charset="0"/>
              </a:rPr>
              <a:t> chan.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7503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Tk3</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cs typeface="Times New Roman" panose="02020603050405020304" pitchFamily="18" charset="0"/>
              </a:rPr>
              <a:t>Lòng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thành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khẩn</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trông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lạy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n</a:t>
            </a:r>
            <a:r>
              <a:rPr lang="vi-VN" sz="6000" b="1" dirty="0">
                <a:solidFill>
                  <a:schemeClr val="bg1"/>
                </a:solidFill>
                <a:cs typeface="Times New Roman" panose="02020603050405020304" pitchFamily="18" charset="0"/>
              </a:rPr>
              <a:t>ơ</a:t>
            </a:r>
            <a:r>
              <a:rPr lang="en-US" sz="6000" b="1" dirty="0">
                <a:solidFill>
                  <a:schemeClr val="bg1"/>
                </a:solidFill>
                <a:cs typeface="Times New Roman" panose="02020603050405020304" pitchFamily="18" charset="0"/>
              </a:rPr>
              <a:t>i </a:t>
            </a:r>
            <a:r>
              <a:rPr lang="en-US" sz="6000" b="1" dirty="0" err="1">
                <a:solidFill>
                  <a:schemeClr val="bg1"/>
                </a:solidFill>
                <a:cs typeface="Times New Roman" panose="02020603050405020304" pitchFamily="18" charset="0"/>
              </a:rPr>
              <a:t>lời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hằng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vững</a:t>
            </a:r>
            <a:r>
              <a:rPr lang="en-US" sz="6000" b="1" dirty="0">
                <a:solidFill>
                  <a:schemeClr val="bg1"/>
                </a:solidFill>
                <a:cs typeface="Times New Roman" panose="02020603050405020304" pitchFamily="18" charset="0"/>
              </a:rPr>
              <a:t> tin, </a:t>
            </a:r>
            <a:r>
              <a:rPr lang="en-US" sz="6000" b="1" dirty="0" err="1">
                <a:solidFill>
                  <a:schemeClr val="bg1"/>
                </a:solidFill>
                <a:cs typeface="Times New Roman" panose="02020603050405020304" pitchFamily="18" charset="0"/>
              </a:rPr>
              <a:t>như</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lính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canh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mỏi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mòn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hừng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đông</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ngóng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trông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Ngài</a:t>
            </a:r>
            <a:r>
              <a:rPr lang="en-US" sz="6000" b="1" dirty="0">
                <a:solidFill>
                  <a:schemeClr val="bg1"/>
                </a:solidFill>
                <a:cs typeface="Times New Roman" panose="02020603050405020304" pitchFamily="18" charset="0"/>
              </a:rPr>
              <a:t>. </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1941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cs typeface="Times New Roman" panose="02020603050405020304" pitchFamily="18" charset="0"/>
              </a:rPr>
              <a:t>Vì</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Chúa</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một</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niềm</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từ</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ơn</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cứu</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độ</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Ngài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chứa</a:t>
            </a:r>
            <a:r>
              <a:rPr lang="en-US" sz="8000" b="1" dirty="0">
                <a:solidFill>
                  <a:schemeClr val="bg1"/>
                </a:solidFill>
                <a:cs typeface="Times New Roman" panose="02020603050405020304" pitchFamily="18" charset="0"/>
              </a:rPr>
              <a:t> chan.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2409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Tk4</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a:solidFill>
                  <a:schemeClr val="bg1"/>
                </a:solidFill>
                <a:cs typeface="Times New Roman" panose="02020603050405020304" pitchFamily="18" charset="0"/>
              </a:rPr>
              <a:t>Cậy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vào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Ít</a:t>
            </a:r>
            <a:r>
              <a:rPr lang="en-US" sz="6000" b="1" dirty="0">
                <a:solidFill>
                  <a:schemeClr val="bg1"/>
                </a:solidFill>
                <a:cs typeface="Times New Roman" panose="02020603050405020304" pitchFamily="18" charset="0"/>
              </a:rPr>
              <a:t>-</a:t>
            </a:r>
            <a:r>
              <a:rPr lang="en-US" sz="6000" b="1" dirty="0" err="1">
                <a:solidFill>
                  <a:schemeClr val="bg1"/>
                </a:solidFill>
                <a:cs typeface="Times New Roman" panose="02020603050405020304" pitchFamily="18" charset="0"/>
              </a:rPr>
              <a:t>ra</a:t>
            </a:r>
            <a:r>
              <a:rPr lang="en-US" sz="6000" b="1" dirty="0">
                <a:solidFill>
                  <a:schemeClr val="bg1"/>
                </a:solidFill>
                <a:cs typeface="Times New Roman" panose="02020603050405020304" pitchFamily="18" charset="0"/>
              </a:rPr>
              <a:t>-en </a:t>
            </a:r>
            <a:r>
              <a:rPr lang="en-US" sz="6000" b="1" dirty="0" err="1">
                <a:solidFill>
                  <a:schemeClr val="bg1"/>
                </a:solidFill>
                <a:cs typeface="Times New Roman" panose="02020603050405020304" pitchFamily="18" charset="0"/>
              </a:rPr>
              <a:t>nào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vì</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ban </a:t>
            </a:r>
            <a:r>
              <a:rPr lang="en-US" sz="6000" b="1" dirty="0" err="1">
                <a:solidFill>
                  <a:schemeClr val="bg1"/>
                </a:solidFill>
                <a:cs typeface="Times New Roman" panose="02020603050405020304" pitchFamily="18" charset="0"/>
              </a:rPr>
              <a:t>rộng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rãi</a:t>
            </a:r>
            <a:r>
              <a:rPr lang="en-US" sz="6000" b="1" dirty="0">
                <a:solidFill>
                  <a:schemeClr val="bg1"/>
                </a:solidFill>
                <a:cs typeface="Times New Roman" panose="02020603050405020304" pitchFamily="18" charset="0"/>
              </a:rPr>
              <a:t> </a:t>
            </a:r>
            <a:r>
              <a:rPr lang="vi-VN" sz="6000" b="1" dirty="0">
                <a:solidFill>
                  <a:schemeClr val="bg1"/>
                </a:solidFill>
                <a:cs typeface="Times New Roman" panose="02020603050405020304" pitchFamily="18" charset="0"/>
              </a:rPr>
              <a:t>ơ</a:t>
            </a:r>
            <a:r>
              <a:rPr lang="en-US" sz="6000" b="1" dirty="0">
                <a:solidFill>
                  <a:schemeClr val="bg1"/>
                </a:solidFill>
                <a:cs typeface="Times New Roman" panose="02020603050405020304" pitchFamily="18" charset="0"/>
              </a:rPr>
              <a:t>n </a:t>
            </a:r>
            <a:r>
              <a:rPr lang="en-US" sz="6000" b="1" dirty="0" err="1">
                <a:solidFill>
                  <a:schemeClr val="bg1"/>
                </a:solidFill>
                <a:cs typeface="Times New Roman" panose="02020603050405020304" pitchFamily="18" charset="0"/>
              </a:rPr>
              <a:t>giải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thoát</a:t>
            </a:r>
            <a:r>
              <a:rPr lang="en-US" sz="6000" b="1" dirty="0">
                <a:solidFill>
                  <a:schemeClr val="bg1"/>
                </a:solidFill>
                <a:cs typeface="Times New Roman" panose="02020603050405020304" pitchFamily="18" charset="0"/>
              </a:rPr>
              <a:t> ta. </a:t>
            </a:r>
            <a:r>
              <a:rPr lang="en-US" sz="6000" b="1" dirty="0" err="1">
                <a:solidFill>
                  <a:schemeClr val="bg1"/>
                </a:solidFill>
                <a:cs typeface="Times New Roman" panose="02020603050405020304" pitchFamily="18" charset="0"/>
              </a:rPr>
              <a:t>Luôn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xót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a:t>
            </a:r>
            <a:r>
              <a:rPr lang="vi-VN" sz="6000" b="1" dirty="0">
                <a:solidFill>
                  <a:schemeClr val="bg1"/>
                </a:solidFill>
                <a:cs typeface="Times New Roman" panose="02020603050405020304" pitchFamily="18" charset="0"/>
              </a:rPr>
              <a:t>ư</a:t>
            </a:r>
            <a:r>
              <a:rPr lang="en-US" sz="6000" b="1" dirty="0" err="1">
                <a:solidFill>
                  <a:schemeClr val="bg1"/>
                </a:solidFill>
                <a:cs typeface="Times New Roman" panose="02020603050405020304" pitchFamily="18" charset="0"/>
              </a:rPr>
              <a:t>ơng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trọn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niềm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cho</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thần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dân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xa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thoát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tội</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tình</a:t>
            </a:r>
            <a:r>
              <a:rPr lang="en-US" sz="6000" b="1" dirty="0">
                <a:solidFill>
                  <a:schemeClr val="bg1"/>
                </a:solidFill>
                <a:cs typeface="Times New Roman" panose="02020603050405020304" pitchFamily="18" charset="0"/>
              </a:rPr>
              <a:t>.</a:t>
            </a:r>
            <a:endParaRPr lang="en-US" sz="8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9291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cs typeface="Times New Roman" panose="02020603050405020304" pitchFamily="18" charset="0"/>
              </a:rPr>
              <a:t>Vì</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Chúa</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một</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niềm</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từ</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ơn</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cứu</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độ</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Ngài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chứa</a:t>
            </a:r>
            <a:r>
              <a:rPr lang="en-US" sz="8000" b="1" dirty="0">
                <a:solidFill>
                  <a:schemeClr val="bg1"/>
                </a:solidFill>
                <a:cs typeface="Times New Roman" panose="02020603050405020304" pitchFamily="18" charset="0"/>
              </a:rPr>
              <a:t> chan.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8933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105150"/>
            <a:ext cx="6096000" cy="1261884"/>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GB"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LUCIA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970121" cy="5143500"/>
          </a:xfrm>
          <a:prstGeom prst="rect">
            <a:avLst/>
          </a:prstGeom>
        </p:spPr>
      </p:pic>
    </p:spTree>
    <p:extLst>
      <p:ext uri="{BB962C8B-B14F-4D97-AF65-F5344CB8AC3E}">
        <p14:creationId xmlns:p14="http://schemas.microsoft.com/office/powerpoint/2010/main" val="942559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144000" cy="3429000"/>
          </a:xfrm>
        </p:spPr>
        <p:txBody>
          <a:bodyPr>
            <a:noAutofit/>
          </a:bodyPr>
          <a:lstStyle/>
          <a:p>
            <a:pPr algn="just"/>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Nếu chúng ta cùng chết với Đức Ki-tô, thì chúng ta cùng sống với Người. Nếu chúng ta kiên tâm chịu đựng, chúng ta sẽ cùng thống trị với Người.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5" name="Rectangle 4"/>
          <p:cNvSpPr/>
          <p:nvPr/>
        </p:nvSpPr>
        <p:spPr>
          <a:xfrm>
            <a:off x="76200" y="133350"/>
            <a:ext cx="7010400" cy="707886"/>
          </a:xfrm>
          <a:prstGeom prst="rect">
            <a:avLst/>
          </a:prstGeom>
        </p:spPr>
        <p:txBody>
          <a:bodyPr wrap="square">
            <a:spAutoFit/>
          </a:bodyPr>
          <a:lstStyle/>
          <a:p>
            <a:r>
              <a:rPr lang="en-US" sz="4000" b="1" u="sng" dirty="0" err="1">
                <a:solidFill>
                  <a:srgbClr val="FFFF00"/>
                </a:solidFill>
                <a:effectLst>
                  <a:outerShdw blurRad="38100" dist="38100" dir="2700000" algn="tl">
                    <a:srgbClr val="000000">
                      <a:alpha val="43137"/>
                    </a:srgbClr>
                  </a:outerShdw>
                </a:effectLst>
                <a:cs typeface="Times New Roman" pitchFamily="18" charset="0"/>
              </a:rPr>
              <a:t>Alleulia</a:t>
            </a:r>
            <a:r>
              <a:rPr lang="en-US" sz="4000" b="1" u="sng" dirty="0">
                <a:solidFill>
                  <a:srgbClr val="FFFF00"/>
                </a:solidFill>
                <a:effectLst>
                  <a:outerShdw blurRad="38100" dist="38100" dir="2700000" algn="tl">
                    <a:srgbClr val="000000">
                      <a:alpha val="43137"/>
                    </a:srgbClr>
                  </a:outerShdw>
                </a:effectLst>
                <a:cs typeface="Times New Roman" pitchFamily="18" charset="0"/>
              </a:rPr>
              <a:t> - Alleluia:</a:t>
            </a:r>
          </a:p>
        </p:txBody>
      </p:sp>
      <p:pic>
        <p:nvPicPr>
          <p:cNvPr id="3" name="Picture 2">
            <a:extLst>
              <a:ext uri="{FF2B5EF4-FFF2-40B4-BE49-F238E27FC236}">
                <a16:creationId xmlns:a16="http://schemas.microsoft.com/office/drawing/2014/main" id="{F07D4231-8B30-957D-8FA5-B516F4078FFE}"/>
              </a:ext>
            </a:extLst>
          </p:cNvPr>
          <p:cNvPicPr>
            <a:picLocks noChangeAspect="1"/>
          </p:cNvPicPr>
          <p:nvPr/>
        </p:nvPicPr>
        <p:blipFill>
          <a:blip r:embed="rId2"/>
          <a:stretch>
            <a:fillRect/>
          </a:stretch>
        </p:blipFill>
        <p:spPr>
          <a:xfrm>
            <a:off x="3886200" y="4248150"/>
            <a:ext cx="7236579" cy="1121761"/>
          </a:xfrm>
          <a:prstGeom prst="rect">
            <a:avLst/>
          </a:prstGeom>
        </p:spPr>
      </p:pic>
    </p:spTree>
    <p:extLst>
      <p:ext uri="{BB962C8B-B14F-4D97-AF65-F5344CB8AC3E}">
        <p14:creationId xmlns:p14="http://schemas.microsoft.com/office/powerpoint/2010/main" val="293212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67000" y="3028761"/>
            <a:ext cx="6587065" cy="1200329"/>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GB"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LUCIA</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8" y="-26670"/>
            <a:ext cx="3613638" cy="514350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200400" y="3790950"/>
            <a:ext cx="5867400" cy="1200329"/>
          </a:xfrm>
          <a:prstGeom prst="rect">
            <a:avLst/>
          </a:prstGeom>
        </p:spPr>
        <p:txBody>
          <a:bodyPr wrap="square">
            <a:spAutoFit/>
          </a:bodyPr>
          <a:lstStyle/>
          <a:p>
            <a:pPr algn="ctr"/>
            <a:r>
              <a:rPr lang="en-US" sz="3600" b="1" dirty="0">
                <a:solidFill>
                  <a:srgbClr val="FFFF00"/>
                </a:solidFill>
                <a:latin typeface="UTM American Sans" pitchFamily="18" charset="0"/>
              </a:rPr>
              <a:t>XIN CẦU CHO LINH HỒN </a:t>
            </a:r>
          </a:p>
          <a:p>
            <a:pPr algn="ctr"/>
            <a:r>
              <a:rPr lang="en-GB"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LUCIA</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spTree>
    <p:extLst>
      <p:ext uri="{BB962C8B-B14F-4D97-AF65-F5344CB8AC3E}">
        <p14:creationId xmlns:p14="http://schemas.microsoft.com/office/powerpoint/2010/main" val="2197524381"/>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76200" y="133350"/>
            <a:ext cx="9144000" cy="3943350"/>
          </a:xfrm>
        </p:spPr>
        <p:txBody>
          <a:bodyPr>
            <a:normAutofit fontScale="77500" lnSpcReduction="20000"/>
          </a:bodyPr>
          <a:lstStyle/>
          <a:p>
            <a:pPr marL="27432" indent="0" algn="ctr">
              <a:lnSpc>
                <a:spcPct val="120000"/>
              </a:lnSpc>
              <a:buNone/>
            </a:pP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Ca</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9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96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96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9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CON NAY TRỞ VỀ</a:t>
            </a:r>
          </a:p>
          <a:p>
            <a:pPr marL="27432" indent="0" algn="ctr">
              <a:lnSpc>
                <a:spcPct val="120000"/>
              </a:lnSpc>
              <a:buNone/>
            </a:pPr>
            <a:r>
              <a:rPr lang="en-US" sz="72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Hùng Lân</a:t>
            </a:r>
          </a:p>
          <a:p>
            <a:pPr marL="27432" indent="0" algn="ctr">
              <a:lnSpc>
                <a:spcPct val="120000"/>
              </a:lnSpc>
              <a:buNone/>
            </a:pPr>
            <a:endParaRPr lang="en-US" sz="60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2" name="Picture 1">
            <a:extLst>
              <a:ext uri="{FF2B5EF4-FFF2-40B4-BE49-F238E27FC236}">
                <a16:creationId xmlns:a16="http://schemas.microsoft.com/office/drawing/2014/main" id="{338D731D-67F4-84E4-C065-833C6612F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3943350"/>
            <a:ext cx="4953000" cy="930191"/>
          </a:xfrm>
          <a:prstGeom prst="rect">
            <a:avLst/>
          </a:prstGeom>
        </p:spPr>
      </p:pic>
      <p:sp>
        <p:nvSpPr>
          <p:cNvPr id="3" name="TextBox 2">
            <a:extLst>
              <a:ext uri="{FF2B5EF4-FFF2-40B4-BE49-F238E27FC236}">
                <a16:creationId xmlns:a16="http://schemas.microsoft.com/office/drawing/2014/main" id="{7F4039E4-857B-1D53-573B-E7E9710E3972}"/>
              </a:ext>
            </a:extLst>
          </p:cNvPr>
          <p:cNvSpPr txBox="1"/>
          <p:nvPr/>
        </p:nvSpPr>
        <p:spPr>
          <a:xfrm>
            <a:off x="3178388" y="4075518"/>
            <a:ext cx="263482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CA ĐOÀN THÁNH CECILIA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GIÁO XỨ THIÊN ÂN</a:t>
            </a:r>
          </a:p>
        </p:txBody>
      </p:sp>
    </p:spTree>
    <p:extLst>
      <p:ext uri="{BB962C8B-B14F-4D97-AF65-F5344CB8AC3E}">
        <p14:creationId xmlns:p14="http://schemas.microsoft.com/office/powerpoint/2010/main" val="269117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 DÂNG LỄ</a:t>
            </a:r>
          </a:p>
          <a:p>
            <a:pPr marL="27385" indent="0" algn="ctr">
              <a:lnSpc>
                <a:spcPct val="120000"/>
              </a:lnSpc>
              <a:buNone/>
            </a:pPr>
            <a:r>
              <a:rPr lang="en-US" altLang="en-US" sz="4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Vũ Đình Ân</a:t>
            </a:r>
            <a:endParaRPr lang="en-US" altLang="en-US" sz="40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DDF4811-42E5-FF0A-E34E-EDAED9B11EDD}"/>
              </a:ext>
            </a:extLst>
          </p:cNvPr>
          <p:cNvPicPr>
            <a:picLocks noChangeAspect="1"/>
          </p:cNvPicPr>
          <p:nvPr/>
        </p:nvPicPr>
        <p:blipFill>
          <a:blip r:embed="rId2"/>
          <a:stretch>
            <a:fillRect/>
          </a:stretch>
        </p:blipFill>
        <p:spPr>
          <a:xfrm>
            <a:off x="2096809" y="4019550"/>
            <a:ext cx="4950381" cy="926672"/>
          </a:xfrm>
          <a:prstGeom prst="rect">
            <a:avLst/>
          </a:prstGeom>
        </p:spPr>
      </p:pic>
    </p:spTree>
    <p:extLst>
      <p:ext uri="{BB962C8B-B14F-4D97-AF65-F5344CB8AC3E}">
        <p14:creationId xmlns:p14="http://schemas.microsoft.com/office/powerpoint/2010/main" val="364707256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8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Đoàn con xin dâng lên Chúa của lễ </a:t>
            </a:r>
            <a:r>
              <a:rPr lang="en-US" alt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hy</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sinh, cầu cho linh hồn mà chúng con đang nguyện nơi đây</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9190838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Xin Chúa dẫn đưa về nơi phúc trường sinh, quê hương Chúa chọn cho Áp bra ham và con cháu ông muôn đời.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8915541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Tk3:</a:t>
            </a:r>
            <a:r>
              <a:rPr lang="en-US" altLang="en-US" sz="48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Lời con than van lên Chúa cầu khấn cho muôn hồn siêu lưu đày được đến nơi thiên đường vinh phúc.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5205555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4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Xin Chúa dẫn đưa về nơi phúc trường sinh, quê hương Chúa chọn cho Áp bra ham và con cháu ông muôn đời.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5112378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772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GB"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LUCIA</a:t>
            </a:r>
            <a:endPar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930749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0" indent="0" algn="ctr">
              <a:lnSpc>
                <a:spcPct val="120000"/>
              </a:lnSpc>
              <a:buNone/>
            </a:pPr>
            <a:r>
              <a:rPr lang="en-US" sz="7200" b="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Hiệp</a:t>
            </a:r>
            <a:r>
              <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LỜI KINH TẠM BIỆT</a:t>
            </a:r>
          </a:p>
          <a:p>
            <a:pPr marL="0" indent="0" algn="ctr">
              <a:lnSpc>
                <a:spcPct val="120000"/>
              </a:lnSpc>
              <a:buNone/>
            </a:pPr>
            <a:r>
              <a:rPr lang="en-US" sz="4000"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Lm. </a:t>
            </a:r>
            <a:r>
              <a:rPr lang="en-US" sz="4000" i="1" dirty="0" err="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Nguyễn</a:t>
            </a:r>
            <a:r>
              <a:rPr lang="en-US" sz="4000"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Duy</a:t>
            </a:r>
            <a:endParaRPr lang="en-US" sz="4000" b="0"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2" name="Picture 1">
            <a:extLst>
              <a:ext uri="{FF2B5EF4-FFF2-40B4-BE49-F238E27FC236}">
                <a16:creationId xmlns:a16="http://schemas.microsoft.com/office/drawing/2014/main" id="{968AEF89-3FB8-4F35-A688-0061025C1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4095750"/>
            <a:ext cx="4953000" cy="930191"/>
          </a:xfrm>
          <a:prstGeom prst="rect">
            <a:avLst/>
          </a:prstGeom>
        </p:spPr>
      </p:pic>
      <p:sp>
        <p:nvSpPr>
          <p:cNvPr id="4" name="TextBox 3">
            <a:extLst>
              <a:ext uri="{FF2B5EF4-FFF2-40B4-BE49-F238E27FC236}">
                <a16:creationId xmlns:a16="http://schemas.microsoft.com/office/drawing/2014/main" id="{CF3D6B2E-1AEF-2E8E-6032-B785BCCED77B}"/>
              </a:ext>
            </a:extLst>
          </p:cNvPr>
          <p:cNvSpPr txBox="1"/>
          <p:nvPr/>
        </p:nvSpPr>
        <p:spPr>
          <a:xfrm>
            <a:off x="3178388" y="4227918"/>
            <a:ext cx="263482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CA ĐOÀN THÁNH CECILIA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GIÁO XỨ THIÊN ÂN</a:t>
            </a:r>
          </a:p>
        </p:txBody>
      </p:sp>
    </p:spTree>
    <p:extLst>
      <p:ext uri="{BB962C8B-B14F-4D97-AF65-F5344CB8AC3E}">
        <p14:creationId xmlns:p14="http://schemas.microsoft.com/office/powerpoint/2010/main" val="194379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8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nằm xuống giã từ trần gian. Xin cho người ngủ yên năm tháng. Lúc chết đi mới được nghỉ yên. Chúa giang tay chờ đầy tớ trung thành. </a:t>
            </a: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9753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4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000" b="1" dirty="0">
                <a:solidFill>
                  <a:schemeClr val="bg1"/>
                </a:solidFill>
                <a:cs typeface="Times New Roman" panose="02020603050405020304" pitchFamily="18" charset="0"/>
              </a:rPr>
              <a:t>Con nay trở về, trở về cùng Chúa </a:t>
            </a:r>
            <a:r>
              <a:rPr lang="en-US" sz="4000" b="1" dirty="0" err="1">
                <a:solidFill>
                  <a:schemeClr val="bg1"/>
                </a:solidFill>
                <a:cs typeface="Times New Roman" panose="02020603050405020304" pitchFamily="18" charset="0"/>
              </a:rPr>
              <a:t>Chúa</a:t>
            </a:r>
            <a:r>
              <a:rPr lang="en-US" sz="4000" b="1" dirty="0">
                <a:solidFill>
                  <a:schemeClr val="bg1"/>
                </a:solidFill>
                <a:cs typeface="Times New Roman" panose="02020603050405020304" pitchFamily="18" charset="0"/>
              </a:rPr>
              <a:t> ơi. Con nay trở về lòng sầu thống hối khôn </a:t>
            </a:r>
            <a:r>
              <a:rPr lang="en-US" sz="4000" b="1" dirty="0" err="1">
                <a:solidFill>
                  <a:schemeClr val="bg1"/>
                </a:solidFill>
                <a:cs typeface="Times New Roman" panose="02020603050405020304" pitchFamily="18" charset="0"/>
              </a:rPr>
              <a:t>nguôi</a:t>
            </a:r>
            <a:r>
              <a:rPr lang="en-US" sz="4000" b="1" dirty="0">
                <a:solidFill>
                  <a:schemeClr val="bg1"/>
                </a:solidFill>
                <a:cs typeface="Times New Roman" panose="02020603050405020304" pitchFamily="18" charset="0"/>
              </a:rPr>
              <a:t>. Muốn khóc cho một niềm tin đã trót bao phen ngã nghiêng, bước chân hoang đàng đây bên yêu thương tình đáp tình. </a:t>
            </a:r>
            <a:endParaRPr lang="en-US" sz="4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5218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 đời sống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tìm về bến an bình hưởng nguồn vui trong Chúa chí thánh. Chờ ngày mai phục sinh trọn vẹn kiếp cậy tin: Sống cho đi để được chết lành. </a:t>
            </a:r>
            <a:endParaRPr lang="en-US" sz="48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81885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Xuôi tay xuống có gì người ơi! Có những gì để trình diện Chúa! Chút mến yêu mỏng manh mà thôi! Hãy mang theo cùng và hãy an lòng.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13258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 đời sống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tìm về bến an bình hưởng nguồn vui trong Chúa chí thánh. Chờ ngày mai phục sinh trọn vẹn kiếp cậy tin: Sống cho đi để được chết lành. </a:t>
            </a:r>
            <a:endParaRPr lang="en-US" sz="48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15514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 đời đó xin để lại sau. Mắt dõi tìm trời cao yêu dấu. Chốn ước mơ muôn đời thẳm sâu. </a:t>
            </a:r>
            <a:r>
              <a:rPr lang="en-US" sz="54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 qua đi rồi cuộc sống thương đau.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60442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 đời sống </a:t>
            </a:r>
            <a:r>
              <a:rPr lang="en-US" sz="480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tìm về bến an bình hưởng nguồn vui trong Chúa chí thánh. Chờ ngày mai phục sinh trọn vẹn kiếp cậy tin: Sống cho đi để được chết lành. </a:t>
            </a:r>
            <a:endParaRPr lang="en-US" sz="4800"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endParaRPr lang="en-US" sz="48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17368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181350"/>
            <a:ext cx="5715000" cy="1138773"/>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GB"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LUCIA</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a:noFill/>
        </p:spPr>
        <p:txBody>
          <a:bodyPr>
            <a:noAutofit/>
          </a:bodyPr>
          <a:lstStyle/>
          <a:p>
            <a:pPr marL="0" indent="0" algn="ctr">
              <a:lnSpc>
                <a:spcPct val="120000"/>
              </a:lnSpc>
              <a:buNone/>
            </a:pPr>
            <a:r>
              <a:rPr lang="en-US" sz="720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SỰ SỐNG THAY ĐỔI MÀ KHÔNG MẤT ĐI </a:t>
            </a:r>
            <a:endParaRPr lang="en-US" sz="72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4000"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Phanxico</a:t>
            </a:r>
            <a:endParaRPr lang="en-US" sz="4000" b="0"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2" name="Picture 1">
            <a:extLst>
              <a:ext uri="{FF2B5EF4-FFF2-40B4-BE49-F238E27FC236}">
                <a16:creationId xmlns:a16="http://schemas.microsoft.com/office/drawing/2014/main" id="{9B053E7E-3D9B-4C9F-9D33-A6769172B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851359"/>
            <a:ext cx="4953000" cy="930191"/>
          </a:xfrm>
          <a:prstGeom prst="rect">
            <a:avLst/>
          </a:prstGeom>
        </p:spPr>
      </p:pic>
      <p:sp>
        <p:nvSpPr>
          <p:cNvPr id="4" name="TextBox 3">
            <a:extLst>
              <a:ext uri="{FF2B5EF4-FFF2-40B4-BE49-F238E27FC236}">
                <a16:creationId xmlns:a16="http://schemas.microsoft.com/office/drawing/2014/main" id="{1BDE654E-52F6-47BA-F0AE-C4CA8B450508}"/>
              </a:ext>
            </a:extLst>
          </p:cNvPr>
          <p:cNvSpPr txBox="1"/>
          <p:nvPr/>
        </p:nvSpPr>
        <p:spPr>
          <a:xfrm>
            <a:off x="3064088" y="3983527"/>
            <a:ext cx="263482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CA ĐOÀN THÁNH CECILIA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GIÁO XỨ THIÊN ÂN</a:t>
            </a:r>
          </a:p>
        </p:txBody>
      </p:sp>
    </p:spTree>
    <p:extLst>
      <p:ext uri="{BB962C8B-B14F-4D97-AF65-F5344CB8AC3E}">
        <p14:creationId xmlns:p14="http://schemas.microsoft.com/office/powerpoint/2010/main" val="295485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8150"/>
            <a:ext cx="9144000" cy="4629150"/>
          </a:xfrm>
        </p:spPr>
        <p:txBody>
          <a:bodyPr>
            <a:noAutofit/>
          </a:bodyPr>
          <a:lstStyle/>
          <a:p>
            <a:pPr marL="27432" indent="0" algn="just">
              <a:lnSpc>
                <a:spcPct val="130000"/>
              </a:lnSpc>
              <a:buNone/>
            </a:pPr>
            <a:r>
              <a:rPr lang="en-US" sz="3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3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3600" b="1" dirty="0">
                <a:solidFill>
                  <a:schemeClr val="bg1"/>
                </a:solidFill>
                <a:effectLst>
                  <a:outerShdw blurRad="38100" dist="38100" dir="2700000" algn="tl">
                    <a:srgbClr val="000000">
                      <a:alpha val="43137"/>
                    </a:srgbClr>
                  </a:outerShdw>
                </a:effectLst>
                <a:cs typeface="Times New Roman" panose="02020603050405020304" pitchFamily="18" charset="0"/>
              </a:rPr>
              <a:t>Sự sống này chỉ thay đổi mà không mất đi. Lúc con người nằm yên giấc ngủ mắt nhắm lại rồi là thấy tương lai. Trọn kiến người nay không còn nước mắt nụ cười. Nhưng con tin rằng ngày mai trong Chúa chẳng có nỗi buồn đẹp mãi niềm vui. </a:t>
            </a:r>
            <a:endParaRPr lang="en-US" sz="36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25300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Sự sống không mất nhưng chỉ đổi thay. Đã qua bao ngày trọn một kiếp này. Dù sống hay chết tin vào ngày mai. Sự sống không mất nhưng chỉ đổi thay.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791874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4781550"/>
          </a:xfrm>
        </p:spPr>
        <p:txBody>
          <a:bodyPr>
            <a:noAutofit/>
          </a:bodyPr>
          <a:lstStyle/>
          <a:p>
            <a:pPr marL="27432" indent="0" algn="just">
              <a:lnSpc>
                <a:spcPct val="130000"/>
              </a:lnSpc>
              <a:buNone/>
            </a:pPr>
            <a:r>
              <a:rPr lang="en-US" sz="36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36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3600" b="1" dirty="0">
                <a:solidFill>
                  <a:schemeClr val="bg1"/>
                </a:solidFill>
                <a:effectLst>
                  <a:outerShdw blurRad="38100" dist="38100" dir="2700000" algn="tl">
                    <a:srgbClr val="000000">
                      <a:alpha val="43137"/>
                    </a:srgbClr>
                  </a:outerShdw>
                </a:effectLst>
                <a:cs typeface="Times New Roman" panose="02020603050405020304" pitchFamily="18" charset="0"/>
              </a:rPr>
              <a:t>Cuộc sống này kìa hoa nở và hoa úa phai. Nắng lên đồi thì đêm tắt thở mây tím giăng trời thì nắng tan đi. Cuộc sống này bao nhiêu lần đưa tiễn ngậm ngùi. Nhưng con tin răng ngày mai trong Chúa chẳng có chia lìa chẳng có hợp tan. </a:t>
            </a:r>
            <a:endParaRPr lang="en-US" sz="36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7845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a:solidFill>
                  <a:schemeClr val="bg1"/>
                </a:solidFill>
                <a:cs typeface="Times New Roman" panose="02020603050405020304" pitchFamily="18" charset="0"/>
              </a:rPr>
              <a:t>Ngài là Thiên Chúa rất nhân hậu và hay tha thứ. Ngài dựng nên con không khi nào mặc con thoái hư. Vì là bụi đất con phải vương tục lụy yếu đuối dẫn con trên đường lành thủy chung ơn nghĩa muôn đời. </a:t>
            </a:r>
            <a:endParaRPr lang="en-US" sz="44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53902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Sự sống không mất nhưng chỉ đổi thay. Đã qua bao ngày trọn một kiếp này. Dù sống hay chết tin vào ngày mai. Sự sống không mất nhưng chỉ đổi thay. </a:t>
            </a:r>
            <a:endParaRPr lang="en-US" sz="48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96940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LUCIA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LÊ THỊ KIM DUYÊN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pic>
        <p:nvPicPr>
          <p:cNvPr id="2" name="Picture 1">
            <a:extLst>
              <a:ext uri="{FF2B5EF4-FFF2-40B4-BE49-F238E27FC236}">
                <a16:creationId xmlns:a16="http://schemas.microsoft.com/office/drawing/2014/main" id="{919A3FFD-536F-4FB5-2048-A877B04334AA}"/>
              </a:ext>
            </a:extLst>
          </p:cNvPr>
          <p:cNvPicPr>
            <a:picLocks noChangeAspect="1"/>
          </p:cNvPicPr>
          <p:nvPr/>
        </p:nvPicPr>
        <p:blipFill>
          <a:blip r:embed="rId3"/>
          <a:stretch>
            <a:fillRect/>
          </a:stretch>
        </p:blipFill>
        <p:spPr>
          <a:xfrm>
            <a:off x="3733800" y="3493354"/>
            <a:ext cx="4950381" cy="926672"/>
          </a:xfrm>
          <a:prstGeom prst="rect">
            <a:avLst/>
          </a:prstGeom>
        </p:spPr>
      </p:pic>
    </p:spTree>
    <p:extLst>
      <p:ext uri="{BB962C8B-B14F-4D97-AF65-F5344CB8AC3E}">
        <p14:creationId xmlns:p14="http://schemas.microsoft.com/office/powerpoint/2010/main" val="1743694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 y="57150"/>
            <a:ext cx="9144000" cy="4171950"/>
          </a:xfrm>
          <a:noFill/>
        </p:spPr>
        <p:txBody>
          <a:bodyPr>
            <a:noAutofit/>
          </a:bodyPr>
          <a:lstStyle/>
          <a:p>
            <a:pPr marL="27432" indent="0" algn="ctr">
              <a:lnSpc>
                <a:spcPct val="130000"/>
              </a:lnSpc>
              <a:buNone/>
            </a:pPr>
            <a:r>
              <a:rPr lang="en-US" sz="7200" b="1" dirty="0">
                <a:solidFill>
                  <a:srgbClr val="FFFF00"/>
                </a:solidFill>
              </a:rPr>
              <a:t>Ca </a:t>
            </a:r>
            <a:r>
              <a:rPr lang="en-US" sz="7200" b="1" dirty="0" err="1">
                <a:solidFill>
                  <a:srgbClr val="FFFF00"/>
                </a:solidFill>
              </a:rPr>
              <a:t>Kết</a:t>
            </a:r>
            <a:r>
              <a:rPr lang="en-US" sz="7200" b="1" dirty="0">
                <a:solidFill>
                  <a:srgbClr val="FFFF00"/>
                </a:solidFill>
              </a:rPr>
              <a:t> </a:t>
            </a:r>
            <a:r>
              <a:rPr lang="en-US" sz="7200" b="1" dirty="0" err="1">
                <a:solidFill>
                  <a:srgbClr val="FFFF00"/>
                </a:solidFill>
              </a:rPr>
              <a:t>Lễ</a:t>
            </a:r>
            <a:br>
              <a:rPr lang="en-US" sz="7200" b="1" dirty="0">
                <a:solidFill>
                  <a:srgbClr val="FFFF00"/>
                </a:solidFill>
              </a:rPr>
            </a:br>
            <a:r>
              <a:rPr lang="en-US" sz="6000" b="1" dirty="0">
                <a:solidFill>
                  <a:srgbClr val="FFFF00"/>
                </a:solidFill>
              </a:rPr>
              <a:t>Trung </a:t>
            </a:r>
            <a:r>
              <a:rPr lang="en-US" sz="6000" b="1" dirty="0" err="1">
                <a:solidFill>
                  <a:srgbClr val="FFFF00"/>
                </a:solidFill>
              </a:rPr>
              <a:t>Kiên</a:t>
            </a:r>
            <a:r>
              <a:rPr lang="en-US" sz="6000" b="1" dirty="0">
                <a:solidFill>
                  <a:srgbClr val="FFFF00"/>
                </a:solidFill>
              </a:rPr>
              <a:t> </a:t>
            </a:r>
            <a:r>
              <a:rPr lang="en-US" sz="6000" b="1" dirty="0" err="1">
                <a:solidFill>
                  <a:srgbClr val="FFFF00"/>
                </a:solidFill>
              </a:rPr>
              <a:t>Chờ</a:t>
            </a:r>
            <a:r>
              <a:rPr lang="en-US" sz="6000" b="1" dirty="0">
                <a:solidFill>
                  <a:srgbClr val="FFFF00"/>
                </a:solidFill>
              </a:rPr>
              <a:t> </a:t>
            </a:r>
            <a:r>
              <a:rPr lang="en-US" sz="6000" b="1" dirty="0" err="1">
                <a:solidFill>
                  <a:srgbClr val="FFFF00"/>
                </a:solidFill>
              </a:rPr>
              <a:t>Mẹ</a:t>
            </a:r>
            <a:br>
              <a:rPr lang="en-US" sz="6000" b="1" dirty="0">
                <a:solidFill>
                  <a:srgbClr val="FFFF00"/>
                </a:solidFill>
              </a:rPr>
            </a:br>
            <a:r>
              <a:rPr lang="en-US" sz="6000" b="1" i="1" dirty="0" err="1">
                <a:solidFill>
                  <a:schemeClr val="bg1"/>
                </a:solidFill>
              </a:rPr>
              <a:t>Nguyễn</a:t>
            </a:r>
            <a:r>
              <a:rPr lang="en-US" sz="6000" b="1" i="1" dirty="0">
                <a:solidFill>
                  <a:schemeClr val="bg1"/>
                </a:solidFill>
              </a:rPr>
              <a:t> </a:t>
            </a:r>
            <a:r>
              <a:rPr lang="en-US" sz="6000" b="1" i="1" dirty="0" err="1">
                <a:solidFill>
                  <a:schemeClr val="bg1"/>
                </a:solidFill>
              </a:rPr>
              <a:t>Duy</a:t>
            </a:r>
            <a:endParaRPr lang="en-US" sz="36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2" name="Picture 1">
            <a:extLst>
              <a:ext uri="{FF2B5EF4-FFF2-40B4-BE49-F238E27FC236}">
                <a16:creationId xmlns:a16="http://schemas.microsoft.com/office/drawing/2014/main" id="{486E78B4-4D49-4DA4-EE4B-F4AFD1269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19550"/>
            <a:ext cx="4953000" cy="930191"/>
          </a:xfrm>
          <a:prstGeom prst="rect">
            <a:avLst/>
          </a:prstGeom>
        </p:spPr>
      </p:pic>
      <p:sp>
        <p:nvSpPr>
          <p:cNvPr id="4" name="TextBox 3">
            <a:extLst>
              <a:ext uri="{FF2B5EF4-FFF2-40B4-BE49-F238E27FC236}">
                <a16:creationId xmlns:a16="http://schemas.microsoft.com/office/drawing/2014/main" id="{89979056-EADF-3808-44EB-975E6E0FF4F1}"/>
              </a:ext>
            </a:extLst>
          </p:cNvPr>
          <p:cNvSpPr txBox="1"/>
          <p:nvPr/>
        </p:nvSpPr>
        <p:spPr>
          <a:xfrm>
            <a:off x="3292688" y="4151718"/>
            <a:ext cx="263482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CA ĐOÀN THÁNH CECILIA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GIÁO XỨ THIÊN ÂN</a:t>
            </a:r>
          </a:p>
        </p:txBody>
      </p:sp>
    </p:spTree>
    <p:extLst>
      <p:ext uri="{BB962C8B-B14F-4D97-AF65-F5344CB8AC3E}">
        <p14:creationId xmlns:p14="http://schemas.microsoft.com/office/powerpoint/2010/main" val="2968108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FF00"/>
                </a:solidFill>
              </a:rPr>
              <a:t>Đk</a:t>
            </a:r>
            <a:r>
              <a:rPr lang="en-US" sz="4600" b="1" u="sng" dirty="0">
                <a:solidFill>
                  <a:srgbClr val="FFFF00"/>
                </a:solidFill>
              </a:rPr>
              <a:t>:</a:t>
            </a:r>
            <a:r>
              <a:rPr lang="en-US" sz="4600" b="1" dirty="0">
                <a:solidFill>
                  <a:schemeClr val="bg1"/>
                </a:solidFill>
              </a:rPr>
              <a:t> </a:t>
            </a:r>
            <a:r>
              <a:rPr lang="vi-VN" sz="4600" b="1" dirty="0">
                <a:solidFill>
                  <a:schemeClr val="bg1"/>
                </a:solidFill>
              </a:rPr>
              <a:t>Từ vực sâu bao thương đau ngày đêm nung nấu, con lo âu trông ngóng từ lâu bóng Mẹ đâu. Mẹ! Mẹ ơi! xin thương con </a:t>
            </a:r>
            <a:r>
              <a:rPr lang="en-US" sz="4600" b="1" dirty="0" err="1">
                <a:solidFill>
                  <a:schemeClr val="bg1"/>
                </a:solidFill>
              </a:rPr>
              <a:t>chờ</a:t>
            </a:r>
            <a:r>
              <a:rPr lang="en-US" sz="4600" b="1" dirty="0">
                <a:solidFill>
                  <a:schemeClr val="bg1"/>
                </a:solidFill>
              </a:rPr>
              <a:t> </a:t>
            </a:r>
            <a:r>
              <a:rPr lang="en-US" sz="4600" b="1" dirty="0" err="1">
                <a:solidFill>
                  <a:schemeClr val="bg1"/>
                </a:solidFill>
              </a:rPr>
              <a:t>Mẹ</a:t>
            </a:r>
            <a:r>
              <a:rPr lang="en-US" sz="4600" b="1" dirty="0">
                <a:solidFill>
                  <a:schemeClr val="bg1"/>
                </a:solidFill>
              </a:rPr>
              <a:t> </a:t>
            </a:r>
            <a:r>
              <a:rPr lang="en-US" sz="4600" b="1" dirty="0" err="1">
                <a:solidFill>
                  <a:schemeClr val="bg1"/>
                </a:solidFill>
              </a:rPr>
              <a:t>trông</a:t>
            </a:r>
            <a:r>
              <a:rPr lang="en-US" sz="4600" b="1" dirty="0">
                <a:solidFill>
                  <a:schemeClr val="bg1"/>
                </a:solidFill>
              </a:rPr>
              <a:t> </a:t>
            </a:r>
            <a:r>
              <a:rPr lang="en-US" sz="4600" b="1" dirty="0" err="1">
                <a:solidFill>
                  <a:schemeClr val="bg1"/>
                </a:solidFill>
              </a:rPr>
              <a:t>tới</a:t>
            </a:r>
            <a:r>
              <a:rPr lang="vi-VN" sz="4600" b="1" dirty="0">
                <a:solidFill>
                  <a:schemeClr val="bg1"/>
                </a:solidFill>
              </a:rPr>
              <a:t>, tâm tư nay thổn thức lệ rơi những nghẹn </a:t>
            </a:r>
            <a:r>
              <a:rPr lang="en-US" sz="4600" b="1" dirty="0" err="1">
                <a:solidFill>
                  <a:schemeClr val="bg1"/>
                </a:solidFill>
              </a:rPr>
              <a:t>ngào</a:t>
            </a:r>
            <a:r>
              <a:rPr lang="vi-VN" sz="4600" b="1" dirty="0">
                <a:solidFill>
                  <a:schemeClr val="bg1"/>
                </a:solidFill>
              </a:rPr>
              <a:t>.</a:t>
            </a:r>
            <a:endParaRPr lang="en-US" sz="4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478521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5400"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Tk3:</a:t>
            </a:r>
            <a:r>
              <a:rPr lang="en-US" sz="5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Lúc</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cậy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trông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ai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kêu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dủ</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lấy</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mong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qua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luyện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hình</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34300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FF00"/>
                </a:solidFill>
              </a:rPr>
              <a:t>Đk</a:t>
            </a:r>
            <a:r>
              <a:rPr lang="en-US" sz="4600" b="1" u="sng" dirty="0">
                <a:solidFill>
                  <a:srgbClr val="FFFF00"/>
                </a:solidFill>
              </a:rPr>
              <a:t>:</a:t>
            </a:r>
            <a:r>
              <a:rPr lang="en-US" sz="4600" b="1" dirty="0">
                <a:solidFill>
                  <a:schemeClr val="bg1"/>
                </a:solidFill>
              </a:rPr>
              <a:t> </a:t>
            </a:r>
            <a:r>
              <a:rPr lang="vi-VN" sz="4600" b="1" dirty="0">
                <a:solidFill>
                  <a:schemeClr val="bg1"/>
                </a:solidFill>
              </a:rPr>
              <a:t>Từ vực sâu bao thương đau ngày đêm nung nấu, con lo âu trông ngóng từ lâu bóng Mẹ đâu. Mẹ! Mẹ ơi! xin thương con </a:t>
            </a:r>
            <a:r>
              <a:rPr lang="en-US" sz="4600" b="1" dirty="0" err="1">
                <a:solidFill>
                  <a:schemeClr val="bg1"/>
                </a:solidFill>
              </a:rPr>
              <a:t>chờ</a:t>
            </a:r>
            <a:r>
              <a:rPr lang="en-US" sz="4600" b="1" dirty="0">
                <a:solidFill>
                  <a:schemeClr val="bg1"/>
                </a:solidFill>
              </a:rPr>
              <a:t> </a:t>
            </a:r>
            <a:r>
              <a:rPr lang="en-US" sz="4600" b="1" dirty="0" err="1">
                <a:solidFill>
                  <a:schemeClr val="bg1"/>
                </a:solidFill>
              </a:rPr>
              <a:t>Mẹ</a:t>
            </a:r>
            <a:r>
              <a:rPr lang="en-US" sz="4600" b="1" dirty="0">
                <a:solidFill>
                  <a:schemeClr val="bg1"/>
                </a:solidFill>
              </a:rPr>
              <a:t> </a:t>
            </a:r>
            <a:r>
              <a:rPr lang="en-US" sz="4600" b="1" dirty="0" err="1">
                <a:solidFill>
                  <a:schemeClr val="bg1"/>
                </a:solidFill>
              </a:rPr>
              <a:t>trông</a:t>
            </a:r>
            <a:r>
              <a:rPr lang="en-US" sz="4600" b="1" dirty="0">
                <a:solidFill>
                  <a:schemeClr val="bg1"/>
                </a:solidFill>
              </a:rPr>
              <a:t> </a:t>
            </a:r>
            <a:r>
              <a:rPr lang="en-US" sz="4600" b="1" dirty="0" err="1">
                <a:solidFill>
                  <a:schemeClr val="bg1"/>
                </a:solidFill>
              </a:rPr>
              <a:t>tới</a:t>
            </a:r>
            <a:r>
              <a:rPr lang="vi-VN" sz="4600" b="1" dirty="0">
                <a:solidFill>
                  <a:schemeClr val="bg1"/>
                </a:solidFill>
              </a:rPr>
              <a:t>, tâm tư nay thổn thức lệ rơi những nghẹn </a:t>
            </a:r>
            <a:r>
              <a:rPr lang="en-US" sz="4600" b="1" dirty="0" err="1">
                <a:solidFill>
                  <a:schemeClr val="bg1"/>
                </a:solidFill>
              </a:rPr>
              <a:t>ngào</a:t>
            </a:r>
            <a:r>
              <a:rPr lang="vi-VN" sz="4600" b="1" dirty="0">
                <a:solidFill>
                  <a:schemeClr val="bg1"/>
                </a:solidFill>
              </a:rPr>
              <a:t>.</a:t>
            </a:r>
            <a:endParaRPr lang="en-US" sz="46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416022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LUCIA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LÊ THỊ KIM DUYÊN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pic>
        <p:nvPicPr>
          <p:cNvPr id="2" name="Picture 1">
            <a:extLst>
              <a:ext uri="{FF2B5EF4-FFF2-40B4-BE49-F238E27FC236}">
                <a16:creationId xmlns:a16="http://schemas.microsoft.com/office/drawing/2014/main" id="{1DC3BE2E-68A7-E971-8B7F-3E72764CFB12}"/>
              </a:ext>
            </a:extLst>
          </p:cNvPr>
          <p:cNvPicPr>
            <a:picLocks noChangeAspect="1"/>
          </p:cNvPicPr>
          <p:nvPr/>
        </p:nvPicPr>
        <p:blipFill>
          <a:blip r:embed="rId3"/>
          <a:stretch>
            <a:fillRect/>
          </a:stretch>
        </p:blipFill>
        <p:spPr>
          <a:xfrm>
            <a:off x="3771900" y="3397678"/>
            <a:ext cx="4950381" cy="926672"/>
          </a:xfrm>
          <a:prstGeom prst="rect">
            <a:avLst/>
          </a:prstGeom>
        </p:spPr>
      </p:pic>
    </p:spTree>
    <p:extLst>
      <p:ext uri="{BB962C8B-B14F-4D97-AF65-F5344CB8AC3E}">
        <p14:creationId xmlns:p14="http://schemas.microsoft.com/office/powerpoint/2010/main" val="131735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LUCIA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LÊ THỊ KIM DUYÊN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56388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0" dirty="0" err="1">
                <a:solidFill>
                  <a:srgbClr val="FFFF00"/>
                </a:solidFill>
                <a:effectLst>
                  <a:outerShdw blurRad="38100" dist="38100" dir="2700000" algn="tl">
                    <a:srgbClr val="000000">
                      <a:alpha val="43137"/>
                    </a:srgbClr>
                  </a:outerShdw>
                </a:effectLst>
                <a:cs typeface="Times New Roman" pitchFamily="18" charset="0"/>
              </a:rPr>
              <a:t>Đáp</a:t>
            </a:r>
            <a:r>
              <a:rPr lang="en-US" sz="6600" b="0" dirty="0">
                <a:solidFill>
                  <a:srgbClr val="FFFF00"/>
                </a:solidFill>
                <a:effectLst>
                  <a:outerShdw blurRad="38100" dist="38100" dir="2700000" algn="tl">
                    <a:srgbClr val="000000">
                      <a:alpha val="43137"/>
                    </a:srgbClr>
                  </a:outerShdw>
                </a:effectLst>
                <a:cs typeface="Times New Roman" pitchFamily="18" charset="0"/>
              </a:rPr>
              <a:t> </a:t>
            </a:r>
            <a:r>
              <a:rPr lang="en-US" sz="6600" b="0" dirty="0" err="1">
                <a:solidFill>
                  <a:srgbClr val="FFFF00"/>
                </a:solidFill>
                <a:effectLst>
                  <a:outerShdw blurRad="38100" dist="38100" dir="2700000" algn="tl">
                    <a:srgbClr val="000000">
                      <a:alpha val="43137"/>
                    </a:srgbClr>
                  </a:outerShdw>
                </a:effectLst>
                <a:cs typeface="Times New Roman" pitchFamily="18" charset="0"/>
              </a:rPr>
              <a:t>Ca</a:t>
            </a:r>
            <a:br>
              <a:rPr lang="en-US" sz="6600" b="0" dirty="0">
                <a:solidFill>
                  <a:srgbClr val="FFFF00"/>
                </a:solidFill>
                <a:effectLst>
                  <a:outerShdw blurRad="38100" dist="38100" dir="2700000" algn="tl">
                    <a:srgbClr val="000000">
                      <a:alpha val="43137"/>
                    </a:srgbClr>
                  </a:outerShdw>
                </a:effectLst>
                <a:cs typeface="Times New Roman" pitchFamily="18" charset="0"/>
              </a:rPr>
            </a:br>
            <a:r>
              <a:rPr lang="en-US" sz="7200" b="0" dirty="0" err="1">
                <a:solidFill>
                  <a:srgbClr val="FFFF00"/>
                </a:solidFill>
                <a:effectLst>
                  <a:outerShdw blurRad="38100" dist="38100" dir="2700000" algn="tl">
                    <a:srgbClr val="000000">
                      <a:alpha val="43137"/>
                    </a:srgbClr>
                  </a:outerShdw>
                </a:effectLst>
                <a:cs typeface="Times New Roman" pitchFamily="18" charset="0"/>
              </a:rPr>
              <a:t>Thánh</a:t>
            </a:r>
            <a:r>
              <a:rPr lang="en-US" sz="7200" b="0" dirty="0">
                <a:solidFill>
                  <a:srgbClr val="FFFF00"/>
                </a:solidFill>
                <a:effectLst>
                  <a:outerShdw blurRad="38100" dist="38100" dir="2700000" algn="tl">
                    <a:srgbClr val="000000">
                      <a:alpha val="43137"/>
                    </a:srgbClr>
                  </a:outerShdw>
                </a:effectLst>
                <a:cs typeface="Times New Roman" pitchFamily="18" charset="0"/>
              </a:rPr>
              <a:t> </a:t>
            </a:r>
            <a:r>
              <a:rPr lang="en-US" sz="7200" b="0" dirty="0" err="1">
                <a:solidFill>
                  <a:srgbClr val="FFFF00"/>
                </a:solidFill>
                <a:effectLst>
                  <a:outerShdw blurRad="38100" dist="38100" dir="2700000" algn="tl">
                    <a:srgbClr val="000000">
                      <a:alpha val="43137"/>
                    </a:srgbClr>
                  </a:outerShdw>
                </a:effectLst>
                <a:cs typeface="Times New Roman" pitchFamily="18" charset="0"/>
              </a:rPr>
              <a:t>vịnh</a:t>
            </a:r>
            <a:r>
              <a:rPr lang="en-US" sz="7200" b="0" dirty="0">
                <a:solidFill>
                  <a:srgbClr val="FFFF00"/>
                </a:solidFill>
                <a:effectLst>
                  <a:outerShdw blurRad="38100" dist="38100" dir="2700000" algn="tl">
                    <a:srgbClr val="000000">
                      <a:alpha val="43137"/>
                    </a:srgbClr>
                  </a:outerShdw>
                </a:effectLst>
                <a:cs typeface="Times New Roman" pitchFamily="18" charset="0"/>
              </a:rPr>
              <a:t> </a:t>
            </a:r>
            <a:r>
              <a:rPr lang="en-US" sz="7200" dirty="0">
                <a:solidFill>
                  <a:srgbClr val="FFFF00"/>
                </a:solidFill>
                <a:effectLst>
                  <a:outerShdw blurRad="38100" dist="38100" dir="2700000" algn="tl">
                    <a:srgbClr val="000000">
                      <a:alpha val="43137"/>
                    </a:srgbClr>
                  </a:outerShdw>
                </a:effectLst>
                <a:cs typeface="Times New Roman" pitchFamily="18" charset="0"/>
              </a:rPr>
              <a:t>129</a:t>
            </a:r>
            <a:br>
              <a:rPr lang="en-US" sz="7200" b="0" dirty="0">
                <a:solidFill>
                  <a:srgbClr val="FFFF00"/>
                </a:solidFill>
                <a:effectLst>
                  <a:outerShdw blurRad="38100" dist="38100" dir="2700000" algn="tl">
                    <a:srgbClr val="000000">
                      <a:alpha val="43137"/>
                    </a:srgbClr>
                  </a:outerShdw>
                </a:effectLst>
                <a:cs typeface="Times New Roman" pitchFamily="18" charset="0"/>
              </a:rPr>
            </a:br>
            <a:r>
              <a:rPr lang="en-US" sz="5400" b="0" dirty="0">
                <a:solidFill>
                  <a:srgbClr val="FFFF00"/>
                </a:solidFill>
                <a:effectLst>
                  <a:outerShdw blurRad="38100" dist="38100" dir="2700000" algn="tl">
                    <a:srgbClr val="000000">
                      <a:alpha val="43137"/>
                    </a:srgbClr>
                  </a:outerShdw>
                </a:effectLst>
                <a:cs typeface="Times New Roman" pitchFamily="18" charset="0"/>
              </a:rPr>
              <a:t>Lm. </a:t>
            </a:r>
            <a:r>
              <a:rPr lang="en-US" sz="5400" dirty="0">
                <a:solidFill>
                  <a:srgbClr val="FFFF00"/>
                </a:solidFill>
                <a:effectLst>
                  <a:outerShdw blurRad="38100" dist="38100" dir="2700000" algn="tl">
                    <a:srgbClr val="000000">
                      <a:alpha val="43137"/>
                    </a:srgbClr>
                  </a:outerShdw>
                </a:effectLst>
                <a:cs typeface="Times New Roman" pitchFamily="18" charset="0"/>
              </a:rPr>
              <a:t>Kim Long</a:t>
            </a:r>
            <a:br>
              <a:rPr lang="en-US" sz="5400" b="0" dirty="0">
                <a:solidFill>
                  <a:srgbClr val="FFFF00"/>
                </a:solidFill>
                <a:effectLst>
                  <a:outerShdw blurRad="38100" dist="38100" dir="2700000" algn="tl">
                    <a:srgbClr val="000000">
                      <a:alpha val="43137"/>
                    </a:srgbClr>
                  </a:outerShdw>
                </a:effectLst>
                <a:cs typeface="Times New Roman" pitchFamily="18" charset="0"/>
              </a:rPr>
            </a:br>
            <a:endParaRPr lang="en-US" sz="6000" b="0"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a:extLst>
              <a:ext uri="{FF2B5EF4-FFF2-40B4-BE49-F238E27FC236}">
                <a16:creationId xmlns:a16="http://schemas.microsoft.com/office/drawing/2014/main" id="{6D488F15-56D8-E601-4A0D-A22E8EFD1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867150"/>
            <a:ext cx="4953000" cy="930191"/>
          </a:xfrm>
          <a:prstGeom prst="rect">
            <a:avLst/>
          </a:prstGeom>
        </p:spPr>
      </p:pic>
      <p:sp>
        <p:nvSpPr>
          <p:cNvPr id="4" name="TextBox 3">
            <a:extLst>
              <a:ext uri="{FF2B5EF4-FFF2-40B4-BE49-F238E27FC236}">
                <a16:creationId xmlns:a16="http://schemas.microsoft.com/office/drawing/2014/main" id="{D698C0FF-E179-04ED-11D7-FD49680D478B}"/>
              </a:ext>
            </a:extLst>
          </p:cNvPr>
          <p:cNvSpPr txBox="1"/>
          <p:nvPr/>
        </p:nvSpPr>
        <p:spPr>
          <a:xfrm>
            <a:off x="3064088" y="3999318"/>
            <a:ext cx="263482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CA ĐOÀN THÁNH CECILIA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GIÁO XỨ THIÊN ÂN</a:t>
            </a:r>
          </a:p>
        </p:txBody>
      </p:sp>
    </p:spTree>
    <p:extLst>
      <p:ext uri="{BB962C8B-B14F-4D97-AF65-F5344CB8AC3E}">
        <p14:creationId xmlns:p14="http://schemas.microsoft.com/office/powerpoint/2010/main" val="291632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cs typeface="Times New Roman" panose="02020603050405020304" pitchFamily="18" charset="0"/>
              </a:rPr>
              <a:t>Vì</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Chúa</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một</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niềm</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từ</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ơn</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cứu</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độ</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Ngài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chứa</a:t>
            </a:r>
            <a:r>
              <a:rPr lang="en-US" sz="8000" b="1" dirty="0">
                <a:solidFill>
                  <a:schemeClr val="bg1"/>
                </a:solidFill>
                <a:cs typeface="Times New Roman" panose="02020603050405020304" pitchFamily="18" charset="0"/>
              </a:rPr>
              <a:t> chan.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0143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en-US" sz="6600" b="1" dirty="0" err="1">
                <a:solidFill>
                  <a:schemeClr val="bg1"/>
                </a:solidFill>
                <a:cs typeface="Times New Roman" panose="02020603050405020304" pitchFamily="18" charset="0"/>
              </a:rPr>
              <a:t>Từ</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vực</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thẳm</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kêu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lên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lạy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muôn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lạy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xin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Ngài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lắng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nghe</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Xin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lắng</a:t>
            </a:r>
            <a:r>
              <a:rPr lang="en-US" sz="6600" b="1" dirty="0">
                <a:solidFill>
                  <a:schemeClr val="bg1"/>
                </a:solidFill>
                <a:cs typeface="Times New Roman" panose="02020603050405020304" pitchFamily="18" charset="0"/>
              </a:rPr>
              <a:t> tai </a:t>
            </a:r>
            <a:r>
              <a:rPr lang="en-US" sz="6600" b="1" dirty="0" err="1">
                <a:solidFill>
                  <a:schemeClr val="bg1"/>
                </a:solidFill>
                <a:cs typeface="Times New Roman" panose="02020603050405020304" pitchFamily="18" charset="0"/>
              </a:rPr>
              <a:t>thẩm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nhận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bao</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lời</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tha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thiết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nguyện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cầu</a:t>
            </a:r>
            <a:r>
              <a:rPr lang="en-US" sz="6600" b="1" dirty="0">
                <a:solidFill>
                  <a:schemeClr val="bg1"/>
                </a:solidFill>
                <a:cs typeface="Times New Roman" panose="02020603050405020304" pitchFamily="18" charset="0"/>
              </a:rPr>
              <a:t>.</a:t>
            </a:r>
            <a:endParaRPr lang="en-US" sz="8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4629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b="1" dirty="0" err="1">
                <a:solidFill>
                  <a:schemeClr val="bg1"/>
                </a:solidFill>
                <a:cs typeface="Times New Roman" panose="02020603050405020304" pitchFamily="18" charset="0"/>
              </a:rPr>
              <a:t>Vì</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Chúa</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một</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niềm</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từ</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ơn</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cứu</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độ</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nơi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Ngài</a:t>
            </a:r>
            <a:r>
              <a:rPr lang="en-US" sz="8000" b="1" dirty="0">
                <a:solidFill>
                  <a:schemeClr val="bg1"/>
                </a:solidFill>
                <a:cs typeface="Times New Roman" panose="02020603050405020304" pitchFamily="18" charset="0"/>
              </a:rPr>
              <a:t> </a:t>
            </a:r>
            <a:r>
              <a:rPr lang="en-US" sz="8000" b="1" dirty="0" err="1">
                <a:solidFill>
                  <a:schemeClr val="bg1"/>
                </a:solidFill>
                <a:cs typeface="Times New Roman" panose="02020603050405020304" pitchFamily="18" charset="0"/>
              </a:rPr>
              <a:t>chứa</a:t>
            </a:r>
            <a:r>
              <a:rPr lang="en-US" sz="8000" b="1" dirty="0">
                <a:solidFill>
                  <a:schemeClr val="bg1"/>
                </a:solidFill>
                <a:cs typeface="Times New Roman" panose="02020603050405020304" pitchFamily="18" charset="0"/>
              </a:rPr>
              <a:t> chan. </a:t>
            </a:r>
            <a:endParaRPr lang="en-US" sz="72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59916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1177</Words>
  <Application>Microsoft Office PowerPoint</Application>
  <PresentationFormat>On-screen Show (16:9)</PresentationFormat>
  <Paragraphs>78</Paragraphs>
  <Slides>46</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46</vt:i4>
      </vt:variant>
    </vt:vector>
  </HeadingPairs>
  <TitlesOfParts>
    <vt:vector size="60" baseType="lpstr">
      <vt:lpstr>SimHei</vt:lpstr>
      <vt:lpstr>Arial</vt:lpstr>
      <vt:lpstr>Calibri</vt:lpstr>
      <vt:lpstr>Tahoma</vt:lpstr>
      <vt:lpstr>Times New Roman</vt:lpstr>
      <vt:lpstr>UTM American Sans</vt:lpstr>
      <vt:lpstr>Office Theme</vt:lpstr>
      <vt:lpstr>17_Office Theme</vt:lpstr>
      <vt:lpstr>5_Office Theme</vt:lpstr>
      <vt:lpstr>11_Office Theme</vt:lpstr>
      <vt:lpstr>7_Office Theme</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Đáp Ca Thánh vịnh 129 Lm. Kim Long </vt:lpstr>
      <vt:lpstr>Đk: Vì Chúa một niềm từ ái, ơn cứu độ nơi Ngài chứa chan. </vt:lpstr>
      <vt:lpstr>Đk: Từ vực thẳm con kêu lên Ngài, lạy Chúa muôn lạy Chúa xin Ngài lắng nghe. Xin lắng tai thẩm nhận bao lời con tha thiết nguyện cầu.</vt:lpstr>
      <vt:lpstr>Đk: Vì Chúa một niềm từ ái, ơn cứu độ nơi Ngài chứa chan. </vt:lpstr>
      <vt:lpstr>TK2: Ngài mà chấp bao nhiêu sai phạm, lạy Chúa ai người sẽ mong còn đứng yên, nhưng Chúa thương khoan hồng nên đoàn con luôn kính sợ Ngài. </vt:lpstr>
      <vt:lpstr>Đk: Vì Chúa một niềm từ ái, ơn cứu độ nơi Ngài chứa chan. </vt:lpstr>
      <vt:lpstr>Tk3: Lòng thành khẩn con trông mong Ngài, lạy Chúa nơi lời Chúa con hằng vững tin, như lính canh mỏi mòn mong hừng đông con ngóng trông Ngài. </vt:lpstr>
      <vt:lpstr>Đk: Vì Chúa một niềm từ ái, ơn cứu độ nơi Ngài chứa chan. </vt:lpstr>
      <vt:lpstr>Tk4: Cậy vào Chúa Ít-ra-en nào vì Chúa ban rộng rãi ơn giải thoát ta. Luôn xót thương trọn niềm cho thần dân xa thoát tội tình.</vt:lpstr>
      <vt:lpstr>Đk: Vì Chúa một niềm từ ái, ơn cứu độ nơi Ngài chứa chan. </vt:lpstr>
      <vt:lpstr>PowerPoint Presentation</vt:lpstr>
      <vt:lpstr>Nếu chúng ta cùng chết với Đức Ki-tô, thì chúng ta cùng sống với Người. Nếu chúng ta kiên tâm chịu đựng, chúng ta sẽ cùng thống trị với Người.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237</cp:revision>
  <dcterms:created xsi:type="dcterms:W3CDTF">2021-05-09T08:36:44Z</dcterms:created>
  <dcterms:modified xsi:type="dcterms:W3CDTF">2024-08-09T11:41:58Z</dcterms:modified>
</cp:coreProperties>
</file>