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0" r:id="rId2"/>
    <p:sldMasterId id="2147483908" r:id="rId3"/>
    <p:sldMasterId id="2147483920" r:id="rId4"/>
  </p:sldMasterIdLst>
  <p:sldIdLst>
    <p:sldId id="335" r:id="rId5"/>
    <p:sldId id="9709" r:id="rId6"/>
    <p:sldId id="9710" r:id="rId7"/>
    <p:sldId id="9711" r:id="rId8"/>
    <p:sldId id="301" r:id="rId9"/>
    <p:sldId id="273" r:id="rId10"/>
    <p:sldId id="274" r:id="rId11"/>
    <p:sldId id="315" r:id="rId12"/>
    <p:sldId id="311" r:id="rId13"/>
    <p:sldId id="1134" r:id="rId14"/>
    <p:sldId id="1161" r:id="rId15"/>
    <p:sldId id="9678" r:id="rId16"/>
    <p:sldId id="1139" r:id="rId17"/>
    <p:sldId id="9553" r:id="rId18"/>
    <p:sldId id="9554" r:id="rId19"/>
    <p:sldId id="9679" r:id="rId20"/>
    <p:sldId id="9712" r:id="rId21"/>
    <p:sldId id="9704" r:id="rId22"/>
    <p:sldId id="9384" r:id="rId23"/>
    <p:sldId id="2344" r:id="rId24"/>
    <p:sldId id="9555" r:id="rId25"/>
    <p:sldId id="9556" r:id="rId26"/>
    <p:sldId id="9706" r:id="rId27"/>
    <p:sldId id="9680" r:id="rId28"/>
    <p:sldId id="9707" r:id="rId29"/>
    <p:sldId id="9708" r:id="rId30"/>
    <p:sldId id="9705" r:id="rId31"/>
    <p:sldId id="2146" r:id="rId32"/>
    <p:sldId id="1982" r:id="rId33"/>
    <p:sldId id="9670" r:id="rId34"/>
    <p:sldId id="275"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24" y="1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827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293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322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4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71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624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391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71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359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150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52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372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377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56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542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293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54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77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004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462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079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03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680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254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731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429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681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300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585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7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71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09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45928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81350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75298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133350"/>
            <a:ext cx="544605" cy="522958"/>
          </a:xfrm>
          <a:prstGeom prst="rect">
            <a:avLst/>
          </a:prstGeom>
        </p:spPr>
      </p:pic>
      <p:sp>
        <p:nvSpPr>
          <p:cNvPr id="4" name="TextBox 3"/>
          <p:cNvSpPr txBox="1"/>
          <p:nvPr/>
        </p:nvSpPr>
        <p:spPr>
          <a:xfrm>
            <a:off x="228600" y="286976"/>
            <a:ext cx="4495800" cy="523220"/>
          </a:xfrm>
          <a:prstGeom prst="rect">
            <a:avLst/>
          </a:prstGeom>
          <a:noFill/>
        </p:spPr>
        <p:txBody>
          <a:bodyPr wrap="square" rtlCol="0">
            <a:spAutoFit/>
          </a:bodyPr>
          <a:lstStyle/>
          <a:p>
            <a:r>
              <a:rPr lang="en-US" sz="2800">
                <a:solidFill>
                  <a:prstClr val="white"/>
                </a:solidFill>
              </a:rPr>
              <a:t>THỨ TƯ, </a:t>
            </a:r>
            <a:r>
              <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TUẦN</a:t>
            </a:r>
            <a:r>
              <a:rPr lang="en-US" sz="2800">
                <a:solidFill>
                  <a:prstClr val="white"/>
                </a:solidFill>
              </a:rPr>
              <a:t> II PHỤC SINH</a:t>
            </a:r>
          </a:p>
        </p:txBody>
      </p:sp>
      <p:sp>
        <p:nvSpPr>
          <p:cNvPr id="5" name="TextBox 4"/>
          <p:cNvSpPr txBox="1"/>
          <p:nvPr/>
        </p:nvSpPr>
        <p:spPr>
          <a:xfrm>
            <a:off x="152399" y="3739455"/>
            <a:ext cx="8653331" cy="1384995"/>
          </a:xfrm>
          <a:prstGeom prst="rect">
            <a:avLst/>
          </a:prstGeom>
          <a:noFill/>
        </p:spPr>
        <p:txBody>
          <a:bodyPr wrap="none" rtlCol="0">
            <a:spAutoFit/>
          </a:bodyPr>
          <a:lstStyle/>
          <a:p>
            <a:r>
              <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THIÊN CHÚA SAI CON CỦA NGƯỜI ĐẾN THẾ GIAN,</a:t>
            </a:r>
          </a:p>
          <a:p>
            <a:r>
              <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ĐỂ THẾ GIAN NHỜ CON CỦA NGƯỜI MÀ ĐƯỢC CỨU ĐỘ</a:t>
            </a:r>
          </a:p>
          <a:p>
            <a:r>
              <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a:t>
            </a:r>
            <a:r>
              <a:rPr lang="en-US" sz="14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Ga 3,16-21</a:t>
            </a:r>
            <a:endPar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5562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latin typeface="+mj-lt"/>
                <a:cs typeface="Times New Roman" panose="02020603050405020304" pitchFamily="18" charset="0"/>
              </a:rPr>
              <a:t>Hiệp lòng xin tiến dâng này của lễ tinh tuyền, là rượu nho bánh miến bởi lao công ngày đêm.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3399"/>
                </a:solidFill>
                <a:latin typeface="+mj-lt"/>
                <a:cs typeface="Times New Roman" panose="02020603050405020304" pitchFamily="18" charset="0"/>
              </a:rPr>
              <a:t>Tựa Mình Máu xưa Chiên Con hiến dâng cứu độ cho toàn dân. Người đổi lấy chính thân mình làm giá cứu chuộc khắp trần gian.</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latin typeface="+mj-lt"/>
                <a:cs typeface="Times New Roman" panose="02020603050405020304" pitchFamily="18" charset="0"/>
              </a:rPr>
              <a:t>Nhờ Con Chúa hiến thân bằng khổ giá can trường. Giờ trở nên hiến lễ để trao ban tình thương.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Người phục sinh trong quang vinh thánh oai lẫy lừng trên tầng xanh. Nào thiên sứ với nhân trần hợp tiếng hát mừng : Chúa Phục Sinh.</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5750408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46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133350"/>
            <a:ext cx="544605" cy="522958"/>
          </a:xfrm>
          <a:prstGeom prst="rect">
            <a:avLst/>
          </a:prstGeom>
        </p:spPr>
      </p:pic>
      <p:sp>
        <p:nvSpPr>
          <p:cNvPr id="4" name="TextBox 3"/>
          <p:cNvSpPr txBox="1"/>
          <p:nvPr/>
        </p:nvSpPr>
        <p:spPr>
          <a:xfrm>
            <a:off x="228600" y="286976"/>
            <a:ext cx="4495800" cy="523220"/>
          </a:xfrm>
          <a:prstGeom prst="rect">
            <a:avLst/>
          </a:prstGeom>
          <a:noFill/>
        </p:spPr>
        <p:txBody>
          <a:bodyPr wrap="square" rtlCol="0">
            <a:spAutoFit/>
          </a:bodyPr>
          <a:lstStyle/>
          <a:p>
            <a:r>
              <a:rPr lang="en-US" sz="2800">
                <a:solidFill>
                  <a:schemeClr val="bg1"/>
                </a:solidFill>
              </a:rPr>
              <a:t>THỨ TƯ, </a:t>
            </a:r>
            <a:r>
              <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TUẦN</a:t>
            </a:r>
            <a:r>
              <a:rPr lang="en-US" sz="2800">
                <a:solidFill>
                  <a:schemeClr val="bg1"/>
                </a:solidFill>
              </a:rPr>
              <a:t> II PHỤC SINH</a:t>
            </a:r>
          </a:p>
        </p:txBody>
      </p:sp>
      <p:sp>
        <p:nvSpPr>
          <p:cNvPr id="5" name="TextBox 4"/>
          <p:cNvSpPr txBox="1"/>
          <p:nvPr/>
        </p:nvSpPr>
        <p:spPr>
          <a:xfrm>
            <a:off x="152399" y="3739455"/>
            <a:ext cx="8653331" cy="1384995"/>
          </a:xfrm>
          <a:prstGeom prst="rect">
            <a:avLst/>
          </a:prstGeom>
          <a:noFill/>
        </p:spPr>
        <p:txBody>
          <a:bodyPr wrap="none" rtlCol="0">
            <a:spAutoFit/>
          </a:bodyPr>
          <a:lstStyle/>
          <a:p>
            <a:r>
              <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THIÊN CHÚA SAI CON CỦA NGƯỜI ĐẾN THẾ GIAN,</a:t>
            </a:r>
          </a:p>
          <a:p>
            <a:r>
              <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ĐỂ THẾ GIAN NHỜ CON CỦA NGƯỜI MÀ ĐƯỢC CỨU ĐỘ</a:t>
            </a:r>
          </a:p>
          <a:p>
            <a:r>
              <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1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Ga 3,16-21</a:t>
            </a:r>
            <a:endPar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341845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Ân</a:t>
            </a:r>
            <a:r>
              <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Huệ</a:t>
            </a:r>
            <a:endPar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Hùng</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a:t>
            </a:r>
            <a:r>
              <a:rPr lang="vi-VN"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ờng</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&amp; </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Viễn</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Xứ</a:t>
            </a:r>
            <a:endPar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Hát</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Mừng</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Phục</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Sinh</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Quang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Uy</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235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300" b="1" dirty="0" err="1">
                <a:solidFill>
                  <a:srgbClr val="003399"/>
                </a:solidFill>
                <a:latin typeface="+mj-lt"/>
                <a:cs typeface="Times New Roman" panose="02020603050405020304" pitchFamily="18" charset="0"/>
              </a:rPr>
              <a:t>Lắng</a:t>
            </a:r>
            <a:r>
              <a:rPr lang="en-US" sz="4300" b="1" dirty="0">
                <a:solidFill>
                  <a:srgbClr val="003399"/>
                </a:solidFill>
                <a:latin typeface="+mj-lt"/>
                <a:cs typeface="Times New Roman" panose="02020603050405020304" pitchFamily="18" charset="0"/>
              </a:rPr>
              <a:t> lo </a:t>
            </a:r>
            <a:r>
              <a:rPr lang="vi-VN" sz="4300" b="1" dirty="0">
                <a:solidFill>
                  <a:srgbClr val="003399"/>
                </a:solidFill>
                <a:latin typeface="+mj-lt"/>
                <a:cs typeface="Times New Roman" panose="02020603050405020304" pitchFamily="18" charset="0"/>
              </a:rPr>
              <a:t>ư</a:t>
            </a:r>
            <a:r>
              <a:rPr lang="en-US" sz="4300" b="1" dirty="0">
                <a:solidFill>
                  <a:srgbClr val="003399"/>
                </a:solidFill>
                <a:latin typeface="+mj-lt"/>
                <a:cs typeface="Times New Roman" panose="02020603050405020304" pitchFamily="18" charset="0"/>
              </a:rPr>
              <a:t>u </a:t>
            </a:r>
            <a:r>
              <a:rPr lang="en-US" sz="4300" b="1" dirty="0" err="1">
                <a:solidFill>
                  <a:srgbClr val="003399"/>
                </a:solidFill>
                <a:latin typeface="+mj-lt"/>
                <a:cs typeface="Times New Roman" panose="02020603050405020304" pitchFamily="18" charset="0"/>
              </a:rPr>
              <a:t>phiền</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từng</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khuya</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sớm</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trông</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cậy</a:t>
            </a:r>
            <a:r>
              <a:rPr lang="en-US" sz="4300" b="1" dirty="0">
                <a:solidFill>
                  <a:srgbClr val="003399"/>
                </a:solidFill>
                <a:latin typeface="+mj-lt"/>
                <a:cs typeface="Times New Roman" panose="02020603050405020304" pitchFamily="18" charset="0"/>
              </a:rPr>
              <a:t> n</a:t>
            </a:r>
            <a:r>
              <a:rPr lang="vi-VN" sz="4300" b="1" dirty="0">
                <a:solidFill>
                  <a:srgbClr val="003399"/>
                </a:solidFill>
                <a:latin typeface="+mj-lt"/>
                <a:cs typeface="Times New Roman" panose="02020603050405020304" pitchFamily="18" charset="0"/>
              </a:rPr>
              <a:t>ơ</a:t>
            </a:r>
            <a:r>
              <a:rPr lang="en-US" sz="4300" b="1" dirty="0" err="1">
                <a:solidFill>
                  <a:srgbClr val="003399"/>
                </a:solidFill>
                <a:latin typeface="+mj-lt"/>
                <a:cs typeface="Times New Roman" panose="02020603050405020304" pitchFamily="18" charset="0"/>
              </a:rPr>
              <a:t>i</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Chúa</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Chúa</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th</a:t>
            </a:r>
            <a:r>
              <a:rPr lang="vi-VN" sz="4300" b="1" dirty="0">
                <a:solidFill>
                  <a:srgbClr val="003399"/>
                </a:solidFill>
                <a:latin typeface="+mj-lt"/>
                <a:cs typeface="Times New Roman" panose="02020603050405020304" pitchFamily="18" charset="0"/>
              </a:rPr>
              <a:t>ư</a:t>
            </a:r>
            <a:r>
              <a:rPr lang="en-US" sz="4300" b="1" dirty="0" err="1">
                <a:solidFill>
                  <a:srgbClr val="003399"/>
                </a:solidFill>
                <a:latin typeface="+mj-lt"/>
                <a:cs typeface="Times New Roman" panose="02020603050405020304" pitchFamily="18" charset="0"/>
              </a:rPr>
              <a:t>ơng</a:t>
            </a:r>
            <a:r>
              <a:rPr lang="en-US" sz="4300" b="1" dirty="0">
                <a:solidFill>
                  <a:srgbClr val="003399"/>
                </a:solidFill>
                <a:latin typeface="+mj-lt"/>
                <a:cs typeface="Times New Roman" panose="02020603050405020304" pitchFamily="18" charset="0"/>
              </a:rPr>
              <a:t> con </a:t>
            </a:r>
            <a:r>
              <a:rPr lang="en-US" sz="4300" b="1" dirty="0" err="1">
                <a:solidFill>
                  <a:srgbClr val="003399"/>
                </a:solidFill>
                <a:latin typeface="+mj-lt"/>
                <a:cs typeface="Times New Roman" panose="02020603050405020304" pitchFamily="18" charset="0"/>
              </a:rPr>
              <a:t>nhiều</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lòng</a:t>
            </a:r>
            <a:r>
              <a:rPr lang="en-US" sz="4300" b="1" dirty="0">
                <a:solidFill>
                  <a:srgbClr val="003399"/>
                </a:solidFill>
                <a:latin typeface="+mj-lt"/>
                <a:cs typeface="Times New Roman" panose="02020603050405020304" pitchFamily="18" charset="0"/>
              </a:rPr>
              <a:t> con </a:t>
            </a:r>
            <a:r>
              <a:rPr lang="en-US" sz="4300" b="1" dirty="0" err="1">
                <a:solidFill>
                  <a:srgbClr val="003399"/>
                </a:solidFill>
                <a:latin typeface="+mj-lt"/>
                <a:cs typeface="Times New Roman" panose="02020603050405020304" pitchFamily="18" charset="0"/>
              </a:rPr>
              <a:t>vững</a:t>
            </a:r>
            <a:r>
              <a:rPr lang="en-US" sz="4300" b="1" dirty="0">
                <a:solidFill>
                  <a:srgbClr val="003399"/>
                </a:solidFill>
                <a:latin typeface="+mj-lt"/>
                <a:cs typeface="Times New Roman" panose="02020603050405020304" pitchFamily="18" charset="0"/>
              </a:rPr>
              <a:t> tin </a:t>
            </a:r>
            <a:r>
              <a:rPr lang="en-US" sz="4300" b="1" dirty="0" err="1">
                <a:solidFill>
                  <a:srgbClr val="003399"/>
                </a:solidFill>
                <a:latin typeface="+mj-lt"/>
                <a:cs typeface="Times New Roman" panose="02020603050405020304" pitchFamily="18" charset="0"/>
              </a:rPr>
              <a:t>vào</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Chúa</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thôi</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Chúa</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dắt</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dìu</a:t>
            </a:r>
            <a:r>
              <a:rPr lang="en-US" sz="4300" b="1" dirty="0">
                <a:solidFill>
                  <a:srgbClr val="003399"/>
                </a:solidFill>
                <a:latin typeface="+mj-lt"/>
                <a:cs typeface="Times New Roman" panose="02020603050405020304" pitchFamily="18" charset="0"/>
              </a:rPr>
              <a:t> con </a:t>
            </a:r>
            <a:r>
              <a:rPr lang="en-US" sz="4300" b="1" dirty="0" err="1">
                <a:solidFill>
                  <a:srgbClr val="003399"/>
                </a:solidFill>
                <a:latin typeface="+mj-lt"/>
                <a:cs typeface="Times New Roman" panose="02020603050405020304" pitchFamily="18" charset="0"/>
              </a:rPr>
              <a:t>trên</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đời</a:t>
            </a:r>
            <a:r>
              <a:rPr lang="en-US" sz="4300" b="1" dirty="0">
                <a:solidFill>
                  <a:srgbClr val="003399"/>
                </a:solidFill>
                <a:latin typeface="+mj-lt"/>
                <a:cs typeface="Times New Roman" panose="02020603050405020304" pitchFamily="18" charset="0"/>
              </a:rPr>
              <a:t>. Chia </a:t>
            </a:r>
            <a:r>
              <a:rPr lang="en-US" sz="4300" b="1" dirty="0" err="1">
                <a:solidFill>
                  <a:srgbClr val="003399"/>
                </a:solidFill>
                <a:latin typeface="+mj-lt"/>
                <a:cs typeface="Times New Roman" panose="02020603050405020304" pitchFamily="18" charset="0"/>
              </a:rPr>
              <a:t>sớt</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buồn</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vui</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cuộc</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đời</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Ngài</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cùng</a:t>
            </a:r>
            <a:r>
              <a:rPr lang="en-US" sz="4300" b="1" dirty="0">
                <a:solidFill>
                  <a:srgbClr val="003399"/>
                </a:solidFill>
                <a:latin typeface="+mj-lt"/>
                <a:cs typeface="Times New Roman" panose="02020603050405020304" pitchFamily="18" charset="0"/>
              </a:rPr>
              <a:t> con b</a:t>
            </a:r>
            <a:r>
              <a:rPr lang="vi-VN" sz="4300" b="1" dirty="0">
                <a:solidFill>
                  <a:srgbClr val="003399"/>
                </a:solidFill>
                <a:latin typeface="+mj-lt"/>
                <a:cs typeface="Times New Roman" panose="02020603050405020304" pitchFamily="18" charset="0"/>
              </a:rPr>
              <a:t>ư</a:t>
            </a:r>
            <a:r>
              <a:rPr lang="en-US" sz="4300" b="1" dirty="0" err="1">
                <a:solidFill>
                  <a:srgbClr val="003399"/>
                </a:solidFill>
                <a:latin typeface="+mj-lt"/>
                <a:cs typeface="Times New Roman" panose="02020603050405020304" pitchFamily="18" charset="0"/>
              </a:rPr>
              <a:t>ớc</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dẫu</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cuộc</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đời</a:t>
            </a:r>
            <a:r>
              <a:rPr lang="en-US" sz="4300" b="1" dirty="0">
                <a:solidFill>
                  <a:srgbClr val="003399"/>
                </a:solidFill>
                <a:latin typeface="+mj-lt"/>
                <a:cs typeface="Times New Roman" panose="02020603050405020304" pitchFamily="18" charset="0"/>
              </a:rPr>
              <a:t> bao </a:t>
            </a:r>
            <a:r>
              <a:rPr lang="en-US" sz="4300" b="1" dirty="0" err="1">
                <a:solidFill>
                  <a:srgbClr val="003399"/>
                </a:solidFill>
                <a:latin typeface="+mj-lt"/>
                <a:cs typeface="Times New Roman" panose="02020603050405020304" pitchFamily="18" charset="0"/>
              </a:rPr>
              <a:t>hiễm</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nguy</a:t>
            </a:r>
            <a:r>
              <a:rPr lang="en-US" sz="4300" b="1" dirty="0">
                <a:solidFill>
                  <a:srgbClr val="003399"/>
                </a:solidFill>
                <a:latin typeface="+mj-lt"/>
                <a:cs typeface="Times New Roman" panose="02020603050405020304" pitchFamily="18" charset="0"/>
              </a:rPr>
              <a:t>. </a:t>
            </a:r>
            <a:endParaRPr lang="en-US" sz="43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3399"/>
                </a:solidFill>
                <a:latin typeface="+mj-lt"/>
                <a:cs typeface="Times New Roman" panose="02020603050405020304" pitchFamily="18" charset="0"/>
              </a:rPr>
              <a:t>Cảm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tạ</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ôi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biết</a:t>
            </a:r>
            <a:r>
              <a:rPr lang="en-US" sz="4400" b="1" dirty="0">
                <a:solidFill>
                  <a:srgbClr val="003399"/>
                </a:solidFill>
                <a:latin typeface="+mj-lt"/>
                <a:cs typeface="Times New Roman" panose="02020603050405020304" pitchFamily="18" charset="0"/>
              </a:rPr>
              <a:t> bao </a:t>
            </a:r>
            <a:r>
              <a:rPr lang="en-US" sz="4400" b="1" dirty="0" err="1">
                <a:solidFill>
                  <a:srgbClr val="003399"/>
                </a:solidFill>
                <a:latin typeface="+mj-lt"/>
                <a:cs typeface="Times New Roman" panose="02020603050405020304" pitchFamily="18" charset="0"/>
              </a:rPr>
              <a:t>nhiêu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ân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huệ</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của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Cuộc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chan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chứa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ơn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thiêng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tình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lai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láng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Lòng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thành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kính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dâng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trọn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xác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hồn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nguyện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cầu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luôn</a:t>
            </a:r>
            <a:r>
              <a:rPr lang="en-US" sz="4400" b="1" dirty="0">
                <a:solidFill>
                  <a:srgbClr val="003399"/>
                </a:solidFill>
                <a:latin typeface="+mj-lt"/>
                <a:cs typeface="Times New Roman" panose="02020603050405020304" pitchFamily="18" charset="0"/>
              </a:rPr>
              <a:t> ở </a:t>
            </a:r>
            <a:r>
              <a:rPr lang="en-US" sz="4400" b="1" dirty="0" err="1">
                <a:solidFill>
                  <a:srgbClr val="003399"/>
                </a:solidFill>
                <a:latin typeface="+mj-lt"/>
                <a:cs typeface="Times New Roman" panose="02020603050405020304" pitchFamily="18" charset="0"/>
              </a:rPr>
              <a:t>với</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cho</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sống</a:t>
            </a:r>
            <a:r>
              <a:rPr lang="en-US" sz="4400" b="1" dirty="0">
                <a:solidFill>
                  <a:srgbClr val="003399"/>
                </a:solidFill>
                <a:latin typeface="+mj-lt"/>
                <a:cs typeface="Times New Roman" panose="02020603050405020304" pitchFamily="18" charset="0"/>
              </a:rPr>
              <a:t> cha </a:t>
            </a:r>
            <a:r>
              <a:rPr lang="en-US" sz="4400" b="1" dirty="0" err="1">
                <a:solidFill>
                  <a:srgbClr val="003399"/>
                </a:solidFill>
                <a:latin typeface="+mj-lt"/>
                <a:cs typeface="Times New Roman" panose="02020603050405020304" pitchFamily="18" charset="0"/>
              </a:rPr>
              <a:t>hòa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thánh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ân</a:t>
            </a:r>
            <a:r>
              <a:rPr lang="en-US" sz="4400" b="1" dirty="0">
                <a:solidFill>
                  <a:srgbClr val="003399"/>
                </a:solidFill>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3399"/>
                </a:solidFill>
                <a:latin typeface="+mj-lt"/>
                <a:cs typeface="Times New Roman" panose="02020603050405020304" pitchFamily="18" charset="0"/>
              </a:rPr>
              <a:t>Tiếng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sớm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chiều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của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dân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dâng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khấn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a:t>
            </a:r>
            <a:r>
              <a:rPr lang="vi-VN" sz="4400" b="1" dirty="0">
                <a:solidFill>
                  <a:srgbClr val="003399"/>
                </a:solidFill>
                <a:latin typeface="+mj-lt"/>
                <a:cs typeface="Times New Roman" panose="02020603050405020304" pitchFamily="18" charset="0"/>
              </a:rPr>
              <a:t>ư</a:t>
            </a:r>
            <a:r>
              <a:rPr lang="en-US" sz="4400" b="1" dirty="0" err="1">
                <a:solidFill>
                  <a:srgbClr val="003399"/>
                </a:solidFill>
                <a:latin typeface="+mj-lt"/>
                <a:cs typeface="Times New Roman" panose="02020603050405020304" pitchFamily="18" charset="0"/>
              </a:rPr>
              <a:t>ơng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nhậm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tình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yêu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cao</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vời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biết</a:t>
            </a:r>
            <a:r>
              <a:rPr lang="en-US" sz="4400" b="1" dirty="0">
                <a:solidFill>
                  <a:srgbClr val="003399"/>
                </a:solidFill>
                <a:latin typeface="+mj-lt"/>
                <a:cs typeface="Times New Roman" panose="02020603050405020304" pitchFamily="18" charset="0"/>
              </a:rPr>
              <a:t> bao. </a:t>
            </a:r>
            <a:r>
              <a:rPr lang="en-US" sz="4400" b="1" dirty="0" err="1">
                <a:solidFill>
                  <a:srgbClr val="003399"/>
                </a:solidFill>
                <a:latin typeface="+mj-lt"/>
                <a:cs typeface="Times New Roman" panose="02020603050405020304" pitchFamily="18" charset="0"/>
              </a:rPr>
              <a:t>Dâng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kinh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cảm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tạ</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dâng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xác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hồn</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trong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Cuộc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của</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thấm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đậm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tình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yêu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a:t>
            </a:r>
            <a:r>
              <a:rPr lang="vi-VN" sz="4400" b="1" dirty="0">
                <a:solidFill>
                  <a:srgbClr val="003399"/>
                </a:solidFill>
                <a:latin typeface="+mj-lt"/>
                <a:cs typeface="Times New Roman" panose="02020603050405020304" pitchFamily="18" charset="0"/>
              </a:rPr>
              <a:t>ư</a:t>
            </a:r>
            <a:r>
              <a:rPr lang="en-US" sz="4400" b="1" dirty="0" err="1">
                <a:solidFill>
                  <a:srgbClr val="003399"/>
                </a:solidFill>
                <a:latin typeface="+mj-lt"/>
                <a:cs typeface="Times New Roman" panose="02020603050405020304" pitchFamily="18" charset="0"/>
              </a:rPr>
              <a:t>ơng</a:t>
            </a:r>
            <a:r>
              <a:rPr lang="en-US" sz="4400" b="1" dirty="0">
                <a:solidFill>
                  <a:srgbClr val="003399"/>
                </a:solidFill>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3399"/>
                </a:solidFill>
                <a:latin typeface="+mj-lt"/>
                <a:cs typeface="Times New Roman" panose="02020603050405020304" pitchFamily="18" charset="0"/>
              </a:rPr>
              <a:t>Cảm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tạ</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ôi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biết</a:t>
            </a:r>
            <a:r>
              <a:rPr lang="en-US" sz="4400" b="1" dirty="0">
                <a:solidFill>
                  <a:srgbClr val="003399"/>
                </a:solidFill>
                <a:latin typeface="+mj-lt"/>
                <a:cs typeface="Times New Roman" panose="02020603050405020304" pitchFamily="18" charset="0"/>
              </a:rPr>
              <a:t> bao </a:t>
            </a:r>
            <a:r>
              <a:rPr lang="en-US" sz="4400" b="1" dirty="0" err="1">
                <a:solidFill>
                  <a:srgbClr val="003399"/>
                </a:solidFill>
                <a:latin typeface="+mj-lt"/>
                <a:cs typeface="Times New Roman" panose="02020603050405020304" pitchFamily="18" charset="0"/>
              </a:rPr>
              <a:t>nhiêu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ân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huệ</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của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Cuộc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chan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chứa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ơn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thiêng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tình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lai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láng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Lòng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thành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kính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dâng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trọn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xác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hồn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nguyện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cầu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luôn</a:t>
            </a:r>
            <a:r>
              <a:rPr lang="en-US" sz="4400" b="1" dirty="0">
                <a:solidFill>
                  <a:srgbClr val="003399"/>
                </a:solidFill>
                <a:latin typeface="+mj-lt"/>
                <a:cs typeface="Times New Roman" panose="02020603050405020304" pitchFamily="18" charset="0"/>
              </a:rPr>
              <a:t> ở </a:t>
            </a:r>
            <a:r>
              <a:rPr lang="en-US" sz="4400" b="1" dirty="0" err="1">
                <a:solidFill>
                  <a:srgbClr val="003399"/>
                </a:solidFill>
                <a:latin typeface="+mj-lt"/>
                <a:cs typeface="Times New Roman" panose="02020603050405020304" pitchFamily="18" charset="0"/>
              </a:rPr>
              <a:t>với</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cho</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sống</a:t>
            </a:r>
            <a:r>
              <a:rPr lang="en-US" sz="4400" b="1" dirty="0">
                <a:solidFill>
                  <a:srgbClr val="003399"/>
                </a:solidFill>
                <a:latin typeface="+mj-lt"/>
                <a:cs typeface="Times New Roman" panose="02020603050405020304" pitchFamily="18" charset="0"/>
              </a:rPr>
              <a:t> cha </a:t>
            </a:r>
            <a:r>
              <a:rPr lang="en-US" sz="4400" b="1" dirty="0" err="1">
                <a:solidFill>
                  <a:srgbClr val="003399"/>
                </a:solidFill>
                <a:latin typeface="+mj-lt"/>
                <a:cs typeface="Times New Roman" panose="02020603050405020304" pitchFamily="18" charset="0"/>
              </a:rPr>
              <a:t>hòa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thánh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ân</a:t>
            </a:r>
            <a:r>
              <a:rPr lang="en-US" sz="4400" b="1" dirty="0">
                <a:solidFill>
                  <a:srgbClr val="003399"/>
                </a:solidFill>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82540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3399"/>
                </a:solidFill>
                <a:latin typeface="+mj-lt"/>
                <a:cs typeface="Times New Roman" panose="02020603050405020304" pitchFamily="18" charset="0"/>
              </a:rPr>
              <a:t>Nếu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có</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hai</a:t>
            </a:r>
            <a:r>
              <a:rPr lang="en-US" sz="4400" b="1" dirty="0">
                <a:solidFill>
                  <a:srgbClr val="003399"/>
                </a:solidFill>
                <a:latin typeface="+mj-lt"/>
                <a:cs typeface="Times New Roman" panose="02020603050405020304" pitchFamily="18" charset="0"/>
              </a:rPr>
              <a:t> ng</a:t>
            </a:r>
            <a:r>
              <a:rPr lang="vi-VN" sz="4400" b="1" dirty="0">
                <a:solidFill>
                  <a:srgbClr val="003399"/>
                </a:solidFill>
                <a:latin typeface="+mj-lt"/>
                <a:cs typeface="Times New Roman" panose="02020603050405020304" pitchFamily="18" charset="0"/>
              </a:rPr>
              <a:t>ư</a:t>
            </a:r>
            <a:r>
              <a:rPr lang="en-US" sz="4400" b="1" dirty="0" err="1">
                <a:solidFill>
                  <a:srgbClr val="003399"/>
                </a:solidFill>
                <a:latin typeface="+mj-lt"/>
                <a:cs typeface="Times New Roman" panose="02020603050405020304" pitchFamily="18" charset="0"/>
              </a:rPr>
              <a:t>ời</a:t>
            </a:r>
            <a:r>
              <a:rPr lang="en-US" sz="4400" b="1" dirty="0">
                <a:solidFill>
                  <a:srgbClr val="003399"/>
                </a:solidFill>
                <a:latin typeface="+mj-lt"/>
                <a:cs typeface="Times New Roman" panose="02020603050405020304" pitchFamily="18" charset="0"/>
              </a:rPr>
              <a:t> ở d</a:t>
            </a:r>
            <a:r>
              <a:rPr lang="vi-VN" sz="4400" b="1" dirty="0">
                <a:solidFill>
                  <a:srgbClr val="003399"/>
                </a:solidFill>
                <a:latin typeface="+mj-lt"/>
                <a:cs typeface="Times New Roman" panose="02020603050405020304" pitchFamily="18" charset="0"/>
              </a:rPr>
              <a:t>ư</a:t>
            </a:r>
            <a:r>
              <a:rPr lang="en-US" sz="4400" b="1" dirty="0" err="1">
                <a:solidFill>
                  <a:srgbClr val="003399"/>
                </a:solidFill>
                <a:latin typeface="+mj-lt"/>
                <a:cs typeface="Times New Roman" panose="02020603050405020304" pitchFamily="18" charset="0"/>
              </a:rPr>
              <a:t>ới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đất</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hiệp</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cầu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xin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Cha </a:t>
            </a:r>
            <a:r>
              <a:rPr lang="en-US" sz="4400" b="1" dirty="0" err="1">
                <a:solidFill>
                  <a:srgbClr val="003399"/>
                </a:solidFill>
                <a:latin typeface="+mj-lt"/>
                <a:cs typeface="Times New Roman" panose="02020603050405020304" pitchFamily="18" charset="0"/>
              </a:rPr>
              <a:t>trên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trời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a:t>
            </a:r>
            <a:r>
              <a:rPr lang="vi-VN" sz="4400" b="1" dirty="0">
                <a:solidFill>
                  <a:srgbClr val="003399"/>
                </a:solidFill>
                <a:latin typeface="+mj-lt"/>
                <a:cs typeface="Times New Roman" panose="02020603050405020304" pitchFamily="18" charset="0"/>
              </a:rPr>
              <a:t>ư</a:t>
            </a:r>
            <a:r>
              <a:rPr lang="en-US" sz="4400" b="1" dirty="0" err="1">
                <a:solidFill>
                  <a:srgbClr val="003399"/>
                </a:solidFill>
                <a:latin typeface="+mj-lt"/>
                <a:cs typeface="Times New Roman" panose="02020603050405020304" pitchFamily="18" charset="0"/>
              </a:rPr>
              <a:t>ơng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xót</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nghe</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khấn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xin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Giây</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phút</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cùng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nhau</a:t>
            </a:r>
            <a:r>
              <a:rPr lang="en-US" sz="4400" b="1" dirty="0">
                <a:solidFill>
                  <a:srgbClr val="003399"/>
                </a:solidFill>
                <a:latin typeface="+mj-lt"/>
                <a:cs typeface="Times New Roman" panose="02020603050405020304" pitchFamily="18" charset="0"/>
              </a:rPr>
              <a:t> quay </a:t>
            </a:r>
            <a:r>
              <a:rPr lang="en-US" sz="4400" b="1" dirty="0" err="1">
                <a:solidFill>
                  <a:srgbClr val="003399"/>
                </a:solidFill>
                <a:latin typeface="+mj-lt"/>
                <a:cs typeface="Times New Roman" panose="02020603050405020304" pitchFamily="18" charset="0"/>
              </a:rPr>
              <a:t>quần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sẽ</a:t>
            </a:r>
            <a:r>
              <a:rPr lang="en-US" sz="4400" b="1" dirty="0">
                <a:solidFill>
                  <a:srgbClr val="003399"/>
                </a:solidFill>
                <a:latin typeface="+mj-lt"/>
                <a:cs typeface="Times New Roman" panose="02020603050405020304" pitchFamily="18" charset="0"/>
              </a:rPr>
              <a:t> ở </a:t>
            </a:r>
            <a:r>
              <a:rPr lang="en-US" sz="4400" b="1" dirty="0" err="1">
                <a:solidFill>
                  <a:srgbClr val="003399"/>
                </a:solidFill>
                <a:latin typeface="+mj-lt"/>
                <a:cs typeface="Times New Roman" panose="02020603050405020304" pitchFamily="18" charset="0"/>
              </a:rPr>
              <a:t>giữa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mọi</a:t>
            </a:r>
            <a:r>
              <a:rPr lang="en-US" sz="4400" b="1" dirty="0">
                <a:solidFill>
                  <a:srgbClr val="003399"/>
                </a:solidFill>
                <a:latin typeface="+mj-lt"/>
                <a:cs typeface="Times New Roman" panose="02020603050405020304" pitchFamily="18" charset="0"/>
              </a:rPr>
              <a:t> ng</a:t>
            </a:r>
            <a:r>
              <a:rPr lang="vi-VN" sz="4400" b="1" dirty="0">
                <a:solidFill>
                  <a:srgbClr val="003399"/>
                </a:solidFill>
                <a:latin typeface="+mj-lt"/>
                <a:cs typeface="Times New Roman" panose="02020603050405020304" pitchFamily="18" charset="0"/>
              </a:rPr>
              <a:t>ư</a:t>
            </a:r>
            <a:r>
              <a:rPr lang="en-US" sz="4400" b="1" dirty="0" err="1">
                <a:solidFill>
                  <a:srgbClr val="003399"/>
                </a:solidFill>
                <a:latin typeface="+mj-lt"/>
                <a:cs typeface="Times New Roman" panose="02020603050405020304" pitchFamily="18" charset="0"/>
              </a:rPr>
              <a:t>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thật</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hạnh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phúc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danh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tỏa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lan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khắp</a:t>
            </a:r>
            <a:r>
              <a:rPr lang="en-US" sz="4400" b="1" dirty="0">
                <a:solidFill>
                  <a:srgbClr val="003399"/>
                </a:solidFill>
                <a:latin typeface="+mj-lt"/>
                <a:cs typeface="Times New Roman" panose="02020603050405020304" pitchFamily="18" charset="0"/>
              </a:rPr>
              <a:t> n</a:t>
            </a:r>
            <a:r>
              <a:rPr lang="vi-VN" sz="4400" b="1" dirty="0">
                <a:solidFill>
                  <a:srgbClr val="003399"/>
                </a:solidFill>
                <a:latin typeface="+mj-lt"/>
                <a:cs typeface="Times New Roman" panose="02020603050405020304" pitchFamily="18" charset="0"/>
              </a:rPr>
              <a:t>ơ</a:t>
            </a:r>
            <a:r>
              <a:rPr lang="en-US" sz="4400" b="1" dirty="0" err="1">
                <a:solidFill>
                  <a:srgbClr val="003399"/>
                </a:solidFill>
                <a:latin typeface="+mj-lt"/>
                <a:cs typeface="Times New Roman" panose="02020603050405020304" pitchFamily="18" charset="0"/>
              </a:rPr>
              <a:t>i</a:t>
            </a:r>
            <a:r>
              <a:rPr lang="en-US" sz="4400" b="1" dirty="0">
                <a:solidFill>
                  <a:srgbClr val="003399"/>
                </a:solidFill>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6348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3399"/>
                </a:solidFill>
                <a:latin typeface="+mj-lt"/>
                <a:cs typeface="Times New Roman" panose="02020603050405020304" pitchFamily="18" charset="0"/>
              </a:rPr>
              <a:t>Cảm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tạ</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ôi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biết</a:t>
            </a:r>
            <a:r>
              <a:rPr lang="en-US" sz="4400" b="1" dirty="0">
                <a:solidFill>
                  <a:srgbClr val="003399"/>
                </a:solidFill>
                <a:latin typeface="+mj-lt"/>
                <a:cs typeface="Times New Roman" panose="02020603050405020304" pitchFamily="18" charset="0"/>
              </a:rPr>
              <a:t> bao </a:t>
            </a:r>
            <a:r>
              <a:rPr lang="en-US" sz="4400" b="1" dirty="0" err="1">
                <a:solidFill>
                  <a:srgbClr val="003399"/>
                </a:solidFill>
                <a:latin typeface="+mj-lt"/>
                <a:cs typeface="Times New Roman" panose="02020603050405020304" pitchFamily="18" charset="0"/>
              </a:rPr>
              <a:t>nhiêu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ân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huệ</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của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Cuộc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chan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chứa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ơn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thiêng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tình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lai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láng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Lòng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thành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kính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dâng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trọn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xác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hồn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nguyện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cầu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luôn</a:t>
            </a:r>
            <a:r>
              <a:rPr lang="en-US" sz="4400" b="1" dirty="0">
                <a:solidFill>
                  <a:srgbClr val="003399"/>
                </a:solidFill>
                <a:latin typeface="+mj-lt"/>
                <a:cs typeface="Times New Roman" panose="02020603050405020304" pitchFamily="18" charset="0"/>
              </a:rPr>
              <a:t> ở </a:t>
            </a:r>
            <a:r>
              <a:rPr lang="en-US" sz="4400" b="1" dirty="0" err="1">
                <a:solidFill>
                  <a:srgbClr val="003399"/>
                </a:solidFill>
                <a:latin typeface="+mj-lt"/>
                <a:cs typeface="Times New Roman" panose="02020603050405020304" pitchFamily="18" charset="0"/>
              </a:rPr>
              <a:t>với</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cho</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sống</a:t>
            </a:r>
            <a:r>
              <a:rPr lang="en-US" sz="4400" b="1" dirty="0">
                <a:solidFill>
                  <a:srgbClr val="003399"/>
                </a:solidFill>
                <a:latin typeface="+mj-lt"/>
                <a:cs typeface="Times New Roman" panose="02020603050405020304" pitchFamily="18" charset="0"/>
              </a:rPr>
              <a:t> cha </a:t>
            </a:r>
            <a:r>
              <a:rPr lang="en-US" sz="4400" b="1" dirty="0" err="1">
                <a:solidFill>
                  <a:srgbClr val="003399"/>
                </a:solidFill>
                <a:latin typeface="+mj-lt"/>
                <a:cs typeface="Times New Roman" panose="02020603050405020304" pitchFamily="18" charset="0"/>
              </a:rPr>
              <a:t>hòa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thánh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ân</a:t>
            </a:r>
            <a:r>
              <a:rPr lang="en-US" sz="4400" b="1" dirty="0">
                <a:solidFill>
                  <a:srgbClr val="003399"/>
                </a:solidFill>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15181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5676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133350"/>
            <a:ext cx="544605" cy="522958"/>
          </a:xfrm>
          <a:prstGeom prst="rect">
            <a:avLst/>
          </a:prstGeom>
        </p:spPr>
      </p:pic>
      <p:sp>
        <p:nvSpPr>
          <p:cNvPr id="4" name="TextBox 3"/>
          <p:cNvSpPr txBox="1"/>
          <p:nvPr/>
        </p:nvSpPr>
        <p:spPr>
          <a:xfrm>
            <a:off x="228600" y="286976"/>
            <a:ext cx="4495800" cy="523220"/>
          </a:xfrm>
          <a:prstGeom prst="rect">
            <a:avLst/>
          </a:prstGeom>
          <a:noFill/>
        </p:spPr>
        <p:txBody>
          <a:bodyPr wrap="square" rtlCol="0">
            <a:spAutoFit/>
          </a:bodyPr>
          <a:lstStyle/>
          <a:p>
            <a:r>
              <a:rPr lang="en-US" sz="2800">
                <a:solidFill>
                  <a:schemeClr val="bg1"/>
                </a:solidFill>
              </a:rPr>
              <a:t>THỨ TƯ, </a:t>
            </a:r>
            <a:r>
              <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TUẦN</a:t>
            </a:r>
            <a:r>
              <a:rPr lang="en-US" sz="2800">
                <a:solidFill>
                  <a:schemeClr val="bg1"/>
                </a:solidFill>
              </a:rPr>
              <a:t> II PHỤC SINH</a:t>
            </a:r>
          </a:p>
        </p:txBody>
      </p:sp>
      <p:sp>
        <p:nvSpPr>
          <p:cNvPr id="5" name="TextBox 4"/>
          <p:cNvSpPr txBox="1"/>
          <p:nvPr/>
        </p:nvSpPr>
        <p:spPr>
          <a:xfrm>
            <a:off x="152399" y="3739455"/>
            <a:ext cx="8653331" cy="1384995"/>
          </a:xfrm>
          <a:prstGeom prst="rect">
            <a:avLst/>
          </a:prstGeom>
          <a:noFill/>
        </p:spPr>
        <p:txBody>
          <a:bodyPr wrap="none" rtlCol="0">
            <a:spAutoFit/>
          </a:bodyPr>
          <a:lstStyle/>
          <a:p>
            <a:r>
              <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THIÊN CHÚA SAI CON CỦA NGƯỜI ĐẾN THẾ GIAN,</a:t>
            </a:r>
          </a:p>
          <a:p>
            <a:r>
              <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ĐỂ THẾ GIAN NHỜ CON CỦA NGƯỜI MÀ ĐƯỢC CỨU ĐỘ</a:t>
            </a:r>
          </a:p>
          <a:p>
            <a:r>
              <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1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Ga 3,16-21</a:t>
            </a:r>
            <a:endPar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4178303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Kết</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Hát</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Mừng</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Phục</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Sinh</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Quang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Uy</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latin typeface="+mj-lt"/>
              </a:rPr>
              <a:t>Cất bước ra đi để loan tin vui khắp nơi, Chúa đã sống lại từ trong cõi chết tối tăm, Chúa cho chúng con sự sống đến muôn đời.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rPr>
              <a:t>Khắp bốn phương trời về đây tạ ơn Chúa Cha, đã đoái thương ban </a:t>
            </a:r>
            <a:r>
              <a:rPr lang="en-US" sz="5400" b="1" dirty="0">
                <a:solidFill>
                  <a:srgbClr val="003399"/>
                </a:solidFill>
              </a:rPr>
              <a:t>N</a:t>
            </a:r>
            <a:r>
              <a:rPr lang="vi-VN" sz="5400" b="1" dirty="0">
                <a:solidFill>
                  <a:srgbClr val="003399"/>
                </a:solidFill>
              </a:rPr>
              <a:t>gười </a:t>
            </a:r>
            <a:r>
              <a:rPr lang="en-US" sz="5400" b="1" dirty="0">
                <a:solidFill>
                  <a:srgbClr val="003399"/>
                </a:solidFill>
              </a:rPr>
              <a:t>C</a:t>
            </a:r>
            <a:r>
              <a:rPr lang="vi-VN" sz="5400" b="1" dirty="0">
                <a:solidFill>
                  <a:srgbClr val="003399"/>
                </a:solidFill>
              </a:rPr>
              <a:t>on chí ái Giê - su, chết cho chúng con và đã sống lại rồi.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10628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rPr>
              <a:t>Nguyện xin cho ngọn nến vui chói ngời sáng soi niềm tin trên toàn thế giới. Nguyện xin cho lửa mến yêu luôn bừng cháy lên tình thắm thiết nơi đoàn con.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21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rPr>
              <a:t>Này đây vũ trụ tấu vang khúc nhạc thánh ân, trần gian nay tràn ánh sáng. Này đây muôn loài hát khen chúc tụng Đức Vua là cứu </a:t>
            </a:r>
            <a:r>
              <a:rPr lang="en-US" sz="4800" b="1" dirty="0">
                <a:solidFill>
                  <a:srgbClr val="003399"/>
                </a:solidFill>
              </a:rPr>
              <a:t>C</a:t>
            </a:r>
            <a:r>
              <a:rPr lang="vi-VN" sz="4800" b="1" dirty="0">
                <a:solidFill>
                  <a:srgbClr val="003399"/>
                </a:solidFill>
              </a:rPr>
              <a:t>húa cho ngàn dân.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1675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2476500" y="285750"/>
            <a:ext cx="6553200" cy="1384995"/>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r>
              <a:rPr lang="en-US" sz="28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NHỮNG NGƯỜI CÁC ÔNG ĐÃ TỐNG NGỤC,</a:t>
            </a:r>
          </a:p>
          <a:p>
            <a:r>
              <a:rPr lang="en-US" sz="28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KÌA HỌ ĐANG ĐỨNG TRONG ĐẾN THỜ</a:t>
            </a:r>
          </a:p>
          <a:p>
            <a:r>
              <a:rPr lang="en-US" sz="28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MÀ GIẢNG DẠY CHO DÂN</a:t>
            </a:r>
          </a:p>
        </p:txBody>
      </p:sp>
      <p:sp>
        <p:nvSpPr>
          <p:cNvPr id="5" name="TextBox 4"/>
          <p:cNvSpPr txBox="1"/>
          <p:nvPr/>
        </p:nvSpPr>
        <p:spPr>
          <a:xfrm>
            <a:off x="2438400" y="2038350"/>
            <a:ext cx="6629400" cy="646331"/>
          </a:xfrm>
          <a:prstGeom prst="rect">
            <a:avLst/>
          </a:prstGeom>
          <a:noFill/>
        </p:spPr>
        <p:txBody>
          <a:bodyPr wrap="square" rtlCol="0">
            <a:spAutoFit/>
          </a:bodyPr>
          <a:lstStyle/>
          <a:p>
            <a:r>
              <a:rPr lang="en-US" sz="3600">
                <a:solidFill>
                  <a:srgbClr val="FFFF00"/>
                </a:solidFill>
              </a:rPr>
              <a:t>Bài trích sách Công vụ Tông Đồ</a:t>
            </a:r>
          </a:p>
        </p:txBody>
      </p:sp>
    </p:spTree>
    <p:extLst>
      <p:ext uri="{BB962C8B-B14F-4D97-AF65-F5344CB8AC3E}">
        <p14:creationId xmlns:p14="http://schemas.microsoft.com/office/powerpoint/2010/main" val="52283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Kẻ</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nghèo</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hèn</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kêu</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xin</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và</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đã</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nhận</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lời</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66700"/>
            <a:ext cx="32861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58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1">
                <a:solidFill>
                  <a:srgbClr val="003399"/>
                </a:solidFill>
                <a:effectLst>
                  <a:outerShdw blurRad="38100" dist="38100" dir="2700000" algn="tl">
                    <a:srgbClr val="000000">
                      <a:alpha val="43137"/>
                    </a:srgbClr>
                  </a:outerShdw>
                </a:effectLst>
                <a:latin typeface="+mj-lt"/>
                <a:cs typeface="Times New Roman" pitchFamily="18" charset="0"/>
              </a:rPr>
              <a:t>Thiên Chúa yêu thế gian đến nỗi ban Con Một, để ai tin vào con của Người thì được sống muôn đời.</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127554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133350"/>
            <a:ext cx="544605" cy="522958"/>
          </a:xfrm>
          <a:prstGeom prst="rect">
            <a:avLst/>
          </a:prstGeom>
        </p:spPr>
      </p:pic>
      <p:sp>
        <p:nvSpPr>
          <p:cNvPr id="4" name="TextBox 3"/>
          <p:cNvSpPr txBox="1"/>
          <p:nvPr/>
        </p:nvSpPr>
        <p:spPr>
          <a:xfrm>
            <a:off x="228600" y="286976"/>
            <a:ext cx="4495800" cy="523220"/>
          </a:xfrm>
          <a:prstGeom prst="rect">
            <a:avLst/>
          </a:prstGeom>
          <a:noFill/>
        </p:spPr>
        <p:txBody>
          <a:bodyPr wrap="square" rtlCol="0">
            <a:spAutoFit/>
          </a:bodyPr>
          <a:lstStyle/>
          <a:p>
            <a:r>
              <a:rPr lang="en-US" sz="2800">
                <a:solidFill>
                  <a:schemeClr val="bg1"/>
                </a:solidFill>
              </a:rPr>
              <a:t>THỨ TƯ, </a:t>
            </a:r>
            <a:r>
              <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TUẦN</a:t>
            </a:r>
            <a:r>
              <a:rPr lang="en-US" sz="2800">
                <a:solidFill>
                  <a:schemeClr val="bg1"/>
                </a:solidFill>
              </a:rPr>
              <a:t> II PHỤC SINH</a:t>
            </a:r>
          </a:p>
        </p:txBody>
      </p:sp>
      <p:sp>
        <p:nvSpPr>
          <p:cNvPr id="5" name="TextBox 4"/>
          <p:cNvSpPr txBox="1"/>
          <p:nvPr/>
        </p:nvSpPr>
        <p:spPr>
          <a:xfrm>
            <a:off x="152399" y="3739455"/>
            <a:ext cx="8653331" cy="1384995"/>
          </a:xfrm>
          <a:prstGeom prst="rect">
            <a:avLst/>
          </a:prstGeom>
          <a:noFill/>
        </p:spPr>
        <p:txBody>
          <a:bodyPr wrap="none" rtlCol="0">
            <a:spAutoFit/>
          </a:bodyPr>
          <a:lstStyle/>
          <a:p>
            <a:r>
              <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THIÊN CHÚA SAI CON CỦA NGƯỜI ĐẾN THẾ GIAN,</a:t>
            </a:r>
          </a:p>
          <a:p>
            <a:r>
              <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ĐỂ THẾ GIAN NHỜ CON CỦA NGƯỜI MÀ ĐƯỢC CỨU ĐỘ</a:t>
            </a:r>
          </a:p>
          <a:p>
            <a:r>
              <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1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Ga 3,16-21</a:t>
            </a:r>
            <a:endPar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92120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2882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898</Words>
  <Application>Microsoft Office PowerPoint</Application>
  <PresentationFormat>On-screen Show (16:9)</PresentationFormat>
  <Paragraphs>55</Paragraphs>
  <Slides>31</Slides>
  <Notes>0</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Office Theme</vt:lpstr>
      <vt:lpstr>11_Office Theme</vt:lpstr>
      <vt:lpstr>19_Office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27</cp:revision>
  <dcterms:created xsi:type="dcterms:W3CDTF">2022-10-30T00:36:35Z</dcterms:created>
  <dcterms:modified xsi:type="dcterms:W3CDTF">2024-04-05T22:17:21Z</dcterms:modified>
</cp:coreProperties>
</file>