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816" r:id="rId3"/>
  </p:sldMasterIdLst>
  <p:sldIdLst>
    <p:sldId id="264" r:id="rId4"/>
    <p:sldId id="337" r:id="rId5"/>
    <p:sldId id="308" r:id="rId6"/>
    <p:sldId id="309" r:id="rId7"/>
    <p:sldId id="310" r:id="rId8"/>
    <p:sldId id="311" r:id="rId9"/>
    <p:sldId id="265" r:id="rId10"/>
    <p:sldId id="266" r:id="rId11"/>
    <p:sldId id="267" r:id="rId12"/>
    <p:sldId id="307" r:id="rId13"/>
    <p:sldId id="312" r:id="rId14"/>
    <p:sldId id="313" r:id="rId15"/>
    <p:sldId id="314" r:id="rId16"/>
    <p:sldId id="315" r:id="rId17"/>
    <p:sldId id="316" r:id="rId18"/>
    <p:sldId id="339"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8"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110" y="182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65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3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9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2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5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8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8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4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1957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7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11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6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3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147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32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404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722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857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77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UTM American Sans" panose="02040603050506020204" pitchFamily="18" charset="0"/>
              </a:defRPr>
            </a:lvl1pPr>
          </a:lstStyle>
          <a:p>
            <a:fld id="{551E1CEF-0E74-488E-9CB3-0FFB9968B036}" type="datetimeFigureOut">
              <a:rPr lang="en-US" smtClean="0"/>
              <a:pPr/>
              <a:t>2/29/2024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UTM American Sans" panose="02040603050506020204" pitchFamily="18"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UTM American Sans" panose="02040603050506020204" pitchFamily="18" charset="0"/>
              </a:defRPr>
            </a:lvl1pPr>
          </a:lstStyle>
          <a:p>
            <a:fld id="{34F62300-3C06-423A-AB93-3378BE25940D}" type="slidenum">
              <a:rPr lang="en-US" smtClean="0"/>
              <a:pPr/>
              <a:t>‹#›</a:t>
            </a:fld>
            <a:endParaRPr lang="en-US" dirty="0"/>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UTM American Sans" panose="0204060305050602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TM American Sans" panose="020406030505060202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TM American Sans" panose="020406030505060202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TM American Sans" panose="020406030505060202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TM American Sans" panose="020406030505060202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TM American Sans" panose="0204060305050602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UTM American Sans" panose="02040603050506020204" pitchFamily="18" charset="0"/>
              </a:defRPr>
            </a:lvl1pPr>
          </a:lstStyle>
          <a:p>
            <a:fld id="{551E1CEF-0E74-488E-9CB3-0FFB9968B036}"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UTM American Sans" panose="02040603050506020204"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UTM American Sans" panose="02040603050506020204" pitchFamily="18" charset="0"/>
              </a:defRPr>
            </a:lvl1pPr>
          </a:lstStyle>
          <a:p>
            <a:fld id="{34F62300-3C06-423A-AB93-3378BE2594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20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UTM American Sans" panose="0204060305050602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TM American Sans" panose="020406030505060202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TM American Sans" panose="020406030505060202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TM American Sans" panose="020406030505060202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TM American Sans" panose="020406030505060202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TM American Sans" panose="0204060305050602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UTM American Sans" panose="02040603050506020204" pitchFamily="18" charset="0"/>
              </a:defRPr>
            </a:lvl1pPr>
          </a:lstStyle>
          <a:p>
            <a:fld id="{551E1CEF-0E74-488E-9CB3-0FFB9968B036}"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UTM American Sans" panose="02040603050506020204"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UTM American Sans" panose="02040603050506020204" pitchFamily="18" charset="0"/>
              </a:defRPr>
            </a:lvl1pPr>
          </a:lstStyle>
          <a:p>
            <a:fld id="{34F62300-3C06-423A-AB93-3378BE2594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9103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UTM American Sans" panose="0204060305050602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TM American Sans" panose="020406030505060202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TM American Sans" panose="020406030505060202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TM American Sans" panose="020406030505060202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TM American Sans" panose="020406030505060202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TM American Sans" panose="0204060305050602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Thứ Ba</a:t>
            </a:r>
            <a:br>
              <a:rPr lang="en-US" sz="80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br>
            <a:r>
              <a:rPr lang="en-US" sz="80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Sau Chúa Nhật III</a:t>
            </a:r>
            <a:br>
              <a:rPr lang="en-US" sz="80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br>
            <a:r>
              <a:rPr lang="en-US" sz="80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Mùa Chay</a:t>
            </a:r>
            <a:endParaRPr lang="en-US" sz="8000" b="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53893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7945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latin typeface="UTM American Sans" panose="02040603050506020204" pitchFamily="18" charset="0"/>
              </a:rPr>
              <a:t>Dâng</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Lên</a:t>
            </a:r>
            <a:endParaRPr lang="en-US" sz="4000" dirty="0" smtClean="0">
              <a:solidFill>
                <a:srgbClr val="FFFF00"/>
              </a:solidFill>
              <a:latin typeface="UTM American Sans" panose="02040603050506020204" pitchFamily="18" charset="0"/>
            </a:endParaRPr>
          </a:p>
          <a:p>
            <a:pPr algn="ctr"/>
            <a:r>
              <a:rPr lang="en-US" sz="4000" i="1" dirty="0" err="1" smtClean="0">
                <a:solidFill>
                  <a:schemeClr val="bg1"/>
                </a:solidFill>
                <a:latin typeface="UTM American Sans" panose="02040603050506020204" pitchFamily="18" charset="0"/>
              </a:rPr>
              <a:t>Phạm</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Liên</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Hùng</a:t>
            </a:r>
            <a:endParaRPr lang="en-US" sz="4000" i="1" dirty="0">
              <a:solidFill>
                <a:schemeClr val="bg1"/>
              </a:solidFill>
              <a:latin typeface="UTM American Sans" panose="02040603050506020204" pitchFamily="18" charset="0"/>
            </a:endParaRPr>
          </a:p>
        </p:txBody>
      </p:sp>
    </p:spTree>
    <p:extLst>
      <p:ext uri="{BB962C8B-B14F-4D97-AF65-F5344CB8AC3E}">
        <p14:creationId xmlns:p14="http://schemas.microsoft.com/office/powerpoint/2010/main" val="414810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Dâng lên trước Thiên tòa này bánh thơm với rượu ngon. Dâng lên trót tâm hồn và trót thân xác của </a:t>
            </a:r>
            <a:r>
              <a:rPr lang="vi-VN" sz="6000" dirty="0" smtClean="0">
                <a:solidFill>
                  <a:schemeClr val="bg1"/>
                </a:solidFill>
              </a:rPr>
              <a:t>con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90413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smtClean="0">
                <a:solidFill>
                  <a:srgbClr val="FFFF00"/>
                </a:solidFill>
                <a:effectLst/>
              </a:rPr>
              <a:t>Tk</a:t>
            </a:r>
            <a:r>
              <a:rPr lang="en-US" sz="5600" b="0" u="sng" dirty="0" smtClean="0">
                <a:solidFill>
                  <a:srgbClr val="FFFF00"/>
                </a:solidFill>
                <a:effectLst/>
              </a:rPr>
              <a:t>:</a:t>
            </a:r>
            <a:r>
              <a:rPr lang="en-US" sz="5600" dirty="0" smtClean="0">
                <a:solidFill>
                  <a:schemeClr val="bg1"/>
                </a:solidFill>
              </a:rPr>
              <a:t> </a:t>
            </a:r>
            <a:r>
              <a:rPr lang="vi-VN" sz="5600" dirty="0">
                <a:solidFill>
                  <a:schemeClr val="bg1"/>
                </a:solidFill>
              </a:rPr>
              <a:t>Mong lễ vật đoàn con trở nên Máu Thịt Con Chúa. Mong bánh thơm rượu thơm biến nên Thánh Thể nhiệm mầu. </a:t>
            </a:r>
            <a:endParaRPr lang="en-US" sz="5600" b="0" dirty="0">
              <a:solidFill>
                <a:schemeClr val="bg1"/>
              </a:solidFill>
              <a:effectLst/>
            </a:endParaRPr>
          </a:p>
        </p:txBody>
      </p:sp>
    </p:spTree>
    <p:extLst>
      <p:ext uri="{BB962C8B-B14F-4D97-AF65-F5344CB8AC3E}">
        <p14:creationId xmlns:p14="http://schemas.microsoft.com/office/powerpoint/2010/main" val="820479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dirty="0" smtClean="0">
                <a:solidFill>
                  <a:schemeClr val="bg1"/>
                </a:solidFill>
              </a:rPr>
              <a:t> </a:t>
            </a:r>
            <a:r>
              <a:rPr lang="vi-VN" sz="5800" dirty="0" smtClean="0">
                <a:solidFill>
                  <a:schemeClr val="bg1"/>
                </a:solidFill>
              </a:rPr>
              <a:t>Nuôi </a:t>
            </a:r>
            <a:r>
              <a:rPr lang="vi-VN" sz="5800" dirty="0">
                <a:solidFill>
                  <a:schemeClr val="bg1"/>
                </a:solidFill>
              </a:rPr>
              <a:t>sống tâm hồn con và nuôi tâm hồn nhân thế. Vinh phúc cho đoàn con cũng như khắp dân tộc con.</a:t>
            </a:r>
            <a:endParaRPr lang="en-US" sz="5800" b="0" dirty="0">
              <a:solidFill>
                <a:schemeClr val="bg1"/>
              </a:solidFill>
              <a:effectLst/>
            </a:endParaRPr>
          </a:p>
        </p:txBody>
      </p:sp>
    </p:spTree>
    <p:extLst>
      <p:ext uri="{BB962C8B-B14F-4D97-AF65-F5344CB8AC3E}">
        <p14:creationId xmlns:p14="http://schemas.microsoft.com/office/powerpoint/2010/main" val="2845347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Dâng lên trước Thiên tòa này bánh thơm với rượu ngon. Dâng lên trót tâm hồn và trót thân xác của </a:t>
            </a:r>
            <a:r>
              <a:rPr lang="vi-VN" sz="6000" dirty="0" smtClean="0">
                <a:solidFill>
                  <a:schemeClr val="bg1"/>
                </a:solidFill>
              </a:rPr>
              <a:t>con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187282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56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60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Dù</a:t>
            </a:r>
            <a:r>
              <a:rPr lang="en-US" sz="6300" b="1" dirty="0" smtClean="0">
                <a:solidFill>
                  <a:srgbClr val="FFFF00"/>
                </a:solidFill>
                <a:effectLst>
                  <a:outerShdw blurRad="38100" dist="38100" dir="2700000" algn="tl">
                    <a:srgbClr val="000000">
                      <a:alpha val="43137"/>
                    </a:srgbClr>
                  </a:outerShdw>
                </a:effectLst>
                <a:cs typeface="Times New Roman" pitchFamily="18" charset="0"/>
              </a:rPr>
              <a:t> Con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Chưa</a:t>
            </a:r>
            <a:r>
              <a:rPr lang="en-US" sz="6300" b="1" dirty="0" smtClean="0">
                <a:solidFill>
                  <a:srgbClr val="FFFF00"/>
                </a:solidFill>
                <a:effectLst>
                  <a:outerShdw blurRad="38100" dist="38100" dir="2700000" algn="tl">
                    <a:srgbClr val="000000">
                      <a:alpha val="43137"/>
                    </a:srgbClr>
                  </a:outerShdw>
                </a:effectLst>
                <a:cs typeface="Times New Roman" pitchFamily="18" charset="0"/>
              </a:rPr>
              <a:t>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Thấy</a:t>
            </a:r>
            <a:r>
              <a:rPr lang="en-US" sz="6300" b="1" dirty="0" smtClean="0">
                <a:solidFill>
                  <a:srgbClr val="FFFF00"/>
                </a:solidFill>
                <a:effectLst>
                  <a:outerShdw blurRad="38100" dist="38100" dir="2700000" algn="tl">
                    <a:srgbClr val="000000">
                      <a:alpha val="43137"/>
                    </a:srgbClr>
                  </a:outerShdw>
                </a:effectLst>
                <a:cs typeface="Times New Roman" pitchFamily="18" charset="0"/>
              </a:rPr>
              <a:t>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Ngài</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12982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Này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nguyện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hướng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về</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Tâm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khấn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từ</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đây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đừng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để</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đắng</a:t>
            </a:r>
            <a:r>
              <a:rPr lang="en-US" sz="5600" b="1" dirty="0" smtClean="0">
                <a:solidFill>
                  <a:schemeClr val="bg1"/>
                </a:solidFill>
                <a:effectLst>
                  <a:outerShdw blurRad="38100" dist="38100" dir="2700000" algn="tl">
                    <a:srgbClr val="000000">
                      <a:alpha val="43137"/>
                    </a:srgbClr>
                  </a:outerShdw>
                </a:effectLst>
              </a:rPr>
              <a:t> cay </a:t>
            </a:r>
            <a:r>
              <a:rPr lang="en-US" sz="5600" b="1" dirty="0" err="1" smtClean="0">
                <a:solidFill>
                  <a:schemeClr val="bg1"/>
                </a:solidFill>
                <a:effectLst>
                  <a:outerShdw blurRad="38100" dist="38100" dir="2700000" algn="tl">
                    <a:srgbClr val="000000">
                      <a:alpha val="43137"/>
                    </a:srgbClr>
                  </a:outerShdw>
                </a:effectLst>
              </a:rPr>
              <a:t>bao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giờ</a:t>
            </a:r>
            <a:r>
              <a:rPr lang="en-US" sz="5600" b="1" dirty="0" smtClean="0">
                <a:solidFill>
                  <a:schemeClr val="bg1"/>
                </a:solidFill>
                <a:effectLst>
                  <a:outerShdw blurRad="38100" dist="38100" dir="2700000" algn="tl">
                    <a:srgbClr val="000000">
                      <a:alpha val="43137"/>
                    </a:srgbClr>
                  </a:outerShdw>
                </a:effectLst>
              </a:rPr>
              <a:t>. </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891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0612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rPr>
              <a:t>Vì</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ai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cậy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và</a:t>
            </a:r>
            <a:r>
              <a:rPr lang="en-US" sz="6000" b="1" dirty="0" smtClean="0">
                <a:solidFill>
                  <a:schemeClr val="bg1"/>
                </a:solidFill>
                <a:effectLst>
                  <a:outerShdw blurRad="38100" dist="38100" dir="2700000" algn="tl">
                    <a:srgbClr val="000000">
                      <a:alpha val="43137"/>
                    </a:srgbClr>
                  </a:outerShdw>
                </a:effectLst>
              </a:rPr>
              <a:t> tin ở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Tâm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tư</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chứa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chan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niềm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vui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chẳng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khi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nào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ngơi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tiếng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tuyệt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vời</a:t>
            </a:r>
            <a:r>
              <a:rPr lang="en-US" sz="6000" b="1" dirty="0" smtClean="0">
                <a:solidFill>
                  <a:schemeClr val="bg1"/>
                </a:solidFill>
                <a:effectLst>
                  <a:outerShdw blurRad="38100" dist="38100" dir="2700000" algn="tl">
                    <a:srgbClr val="000000">
                      <a:alpha val="43137"/>
                    </a:srgbClr>
                  </a:outerShdw>
                </a:effectLst>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941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3458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tội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lỗi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tuổi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xuân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lầm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lỡ</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thứ</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đoái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tháng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năm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khờ</a:t>
            </a:r>
            <a:r>
              <a:rPr lang="en-US" sz="5600" b="1" dirty="0" smtClean="0">
                <a:solidFill>
                  <a:schemeClr val="bg1"/>
                </a:solidFill>
                <a:effectLst>
                  <a:outerShdw blurRad="38100" dist="38100" dir="2700000" algn="tl">
                    <a:srgbClr val="000000">
                      <a:alpha val="43137"/>
                    </a:srgbClr>
                  </a:outerShdw>
                </a:effectLst>
              </a:rPr>
              <a:t>. </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5848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3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300" b="1" dirty="0" smtClean="0">
                <a:solidFill>
                  <a:schemeClr val="bg1"/>
                </a:solidFill>
                <a:effectLst>
                  <a:outerShdw blurRad="38100" dist="38100" dir="2700000" algn="tl">
                    <a:srgbClr val="000000">
                      <a:alpha val="43137"/>
                    </a:srgbClr>
                  </a:outerShdw>
                </a:effectLst>
                <a:cs typeface="Times New Roman" pitchFamily="18" charset="0"/>
              </a:rPr>
              <a:t> </a:t>
            </a:r>
            <a:r>
              <a:rPr lang="en-US" sz="5300" b="1" dirty="0" err="1" smtClean="0">
                <a:solidFill>
                  <a:schemeClr val="bg1"/>
                </a:solidFill>
                <a:effectLst>
                  <a:outerShdw blurRad="38100" dist="38100" dir="2700000" algn="tl">
                    <a:srgbClr val="000000">
                      <a:alpha val="43137"/>
                    </a:srgbClr>
                  </a:outerShdw>
                </a:effectLst>
              </a:rPr>
              <a:t>Đường</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ngay</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nẻo</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chính</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Ngài</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hãy</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dạy</a:t>
            </a:r>
            <a:r>
              <a:rPr lang="en-US" sz="5300" b="1" dirty="0" smtClean="0">
                <a:solidFill>
                  <a:schemeClr val="bg1"/>
                </a:solidFill>
                <a:effectLst>
                  <a:outerShdw blurRad="38100" dist="38100" dir="2700000" algn="tl">
                    <a:srgbClr val="000000">
                      <a:alpha val="43137"/>
                    </a:srgbClr>
                  </a:outerShdw>
                </a:effectLst>
              </a:rPr>
              <a:t> con. </a:t>
            </a:r>
            <a:r>
              <a:rPr lang="en-US" sz="5300" b="1" dirty="0" err="1" smtClean="0">
                <a:solidFill>
                  <a:schemeClr val="bg1"/>
                </a:solidFill>
                <a:effectLst>
                  <a:outerShdw blurRad="38100" dist="38100" dir="2700000" algn="tl">
                    <a:srgbClr val="000000">
                      <a:alpha val="43137"/>
                    </a:srgbClr>
                  </a:outerShdw>
                </a:effectLst>
              </a:rPr>
              <a:t>Đi</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theo</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bước</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chân</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tình</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yêu</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ngước</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trông</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trời</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cao</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chứa</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chan</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ngọt</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ngào</a:t>
            </a:r>
            <a:r>
              <a:rPr lang="en-US" sz="5300" b="1" dirty="0" smtClean="0">
                <a:solidFill>
                  <a:schemeClr val="bg1"/>
                </a:solidFill>
                <a:effectLst>
                  <a:outerShdw blurRad="38100" dist="38100" dir="2700000" algn="tl">
                    <a:srgbClr val="000000">
                      <a:alpha val="43137"/>
                    </a:srgbClr>
                  </a:outerShdw>
                </a:effectLst>
              </a:rPr>
              <a:t>.</a:t>
            </a:r>
            <a:endParaRPr lang="vi-VN" sz="53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8001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034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đêm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dù</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chưa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được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thấy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Nhưng</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vẫn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luôn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cậy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thấy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tim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nhẹ</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biết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bao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yêu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thương</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1996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lòng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bừng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mở</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Trăm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hoa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ngát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mơ</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thấy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lòng</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mến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nhiều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hơn</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676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168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Nhờ</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ân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mà</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được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sống</a:t>
            </a:r>
            <a:r>
              <a:rPr lang="en-US" sz="5600" b="1" dirty="0" smtClean="0">
                <a:solidFill>
                  <a:schemeClr val="bg1"/>
                </a:solidFill>
                <a:effectLst>
                  <a:outerShdw blurRad="38100" dist="38100" dir="2700000" algn="tl">
                    <a:srgbClr val="000000">
                      <a:alpha val="43137"/>
                    </a:srgbClr>
                  </a:outerShdw>
                </a:effectLst>
              </a:rPr>
              <a:t>. Tim con </a:t>
            </a:r>
            <a:r>
              <a:rPr lang="en-US" sz="5600" b="1" dirty="0" err="1" smtClean="0">
                <a:solidFill>
                  <a:schemeClr val="bg1"/>
                </a:solidFill>
                <a:effectLst>
                  <a:outerShdw blurRad="38100" dist="38100" dir="2700000" algn="tl">
                    <a:srgbClr val="000000">
                      <a:alpha val="43137"/>
                    </a:srgbClr>
                  </a:outerShdw>
                </a:effectLst>
              </a:rPr>
              <a:t>hiến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dâng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từ</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đây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vững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mai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bước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đường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dài</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3295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gọi</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trao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ân</a:t>
            </a:r>
            <a:r>
              <a:rPr lang="en-US" sz="5600" b="1" dirty="0" smtClean="0">
                <a:solidFill>
                  <a:schemeClr val="bg1"/>
                </a:solidFill>
                <a:effectLst>
                  <a:outerShdw blurRad="38100" dist="38100" dir="2700000" algn="tl">
                    <a:srgbClr val="000000">
                      <a:alpha val="43137"/>
                    </a:srgbClr>
                  </a:outerShdw>
                </a:effectLst>
              </a:rPr>
              <a:t>. Tin </a:t>
            </a:r>
            <a:r>
              <a:rPr lang="en-US" sz="5600" b="1" dirty="0" err="1" smtClean="0">
                <a:solidFill>
                  <a:schemeClr val="bg1"/>
                </a:solidFill>
                <a:effectLst>
                  <a:outerShdw blurRad="38100" dist="38100" dir="2700000" algn="tl">
                    <a:srgbClr val="000000">
                      <a:alpha val="43137"/>
                    </a:srgbClr>
                  </a:outerShdw>
                </a:effectLst>
              </a:rPr>
              <a:t>vui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trần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gian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đến</a:t>
            </a:r>
            <a:r>
              <a:rPr lang="en-US" sz="5600" b="1" dirty="0" smtClean="0">
                <a:solidFill>
                  <a:schemeClr val="bg1"/>
                </a:solidFill>
                <a:effectLst>
                  <a:outerShdw blurRad="38100" dist="38100" dir="2700000" algn="tl">
                    <a:srgbClr val="000000">
                      <a:alpha val="43137"/>
                    </a:srgbClr>
                  </a:outerShdw>
                </a:effectLst>
              </a:rPr>
              <a:t> nay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sống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bình</a:t>
            </a:r>
            <a:r>
              <a:rPr lang="en-US" sz="5600" b="1" dirty="0" smtClean="0">
                <a:solidFill>
                  <a:schemeClr val="bg1"/>
                </a:solidFill>
                <a:effectLst>
                  <a:outerShdw blurRad="38100" dist="38100" dir="2700000" algn="tl">
                    <a:srgbClr val="000000">
                      <a:alpha val="43137"/>
                    </a:srgbClr>
                  </a:outerShdw>
                </a:effectLst>
              </a:rPr>
              <a:t> an.</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350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cs typeface="Times New Roman" pitchFamily="18" charset="0"/>
              </a:rPr>
              <a:t>Hãy</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Ngọc</a:t>
            </a:r>
            <a:r>
              <a:rPr lang="en-US" sz="8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Kôn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75369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990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6379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9999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Tạ</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Tội</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smtClean="0">
                <a:solidFill>
                  <a:schemeClr val="bg1"/>
                </a:solidFill>
                <a:effectLst>
                  <a:outerShdw blurRad="38100" dist="38100" dir="2700000" algn="tl">
                    <a:srgbClr val="000000">
                      <a:alpha val="43137"/>
                    </a:srgbClr>
                  </a:outerShdw>
                </a:effectLst>
                <a:cs typeface="Times New Roman" pitchFamily="18" charset="0"/>
              </a:rPr>
              <a:t>Thy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Yên</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58261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smtClean="0">
                <a:solidFill>
                  <a:schemeClr val="bg1"/>
                </a:solidFill>
                <a:effectLst>
                  <a:outerShdw blurRad="38100" dist="38100" dir="2700000" algn="tl">
                    <a:srgbClr val="000000">
                      <a:alpha val="43137"/>
                    </a:srgbClr>
                  </a:outerShdw>
                </a:effectLst>
              </a:rPr>
              <a:t>Con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lỗi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cúi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đầu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Quá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ưu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sầu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lòng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thống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hối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Vì</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Danh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tình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mến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hải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hà</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nhân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từ</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thứ</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09731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12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rPr>
              <a:t>Giờ</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hồn</a:t>
            </a:r>
            <a:r>
              <a:rPr lang="en-US" sz="5200" b="1" dirty="0" smtClean="0">
                <a:solidFill>
                  <a:schemeClr val="bg1"/>
                </a:solidFill>
                <a:effectLst>
                  <a:outerShdw blurRad="38100" dist="38100" dir="2700000" algn="tl">
                    <a:srgbClr val="000000">
                      <a:alpha val="43137"/>
                    </a:srgbClr>
                  </a:outerShdw>
                </a:effectLst>
              </a:rPr>
              <a:t> con </a:t>
            </a:r>
            <a:r>
              <a:rPr lang="en-US" sz="5200" b="1" dirty="0" err="1" smtClean="0">
                <a:solidFill>
                  <a:schemeClr val="bg1"/>
                </a:solidFill>
                <a:effectLst>
                  <a:outerShdw blurRad="38100" dist="38100" dir="2700000" algn="tl">
                    <a:srgbClr val="000000">
                      <a:alpha val="43137"/>
                    </a:srgbClr>
                  </a:outerShdw>
                </a:effectLst>
              </a:rPr>
              <a:t>nát</a:t>
            </a:r>
            <a:r>
              <a:rPr lang="en-US" sz="5200" b="1" dirty="0" smtClean="0">
                <a:solidFill>
                  <a:schemeClr val="bg1"/>
                </a:solidFill>
                <a:effectLst>
                  <a:outerShdw blurRad="38100" dist="38100" dir="2700000" algn="tl">
                    <a:srgbClr val="000000">
                      <a:alpha val="43137"/>
                    </a:srgbClr>
                  </a:outerShdw>
                </a:effectLst>
              </a:rPr>
              <a:t> tan, </a:t>
            </a:r>
            <a:r>
              <a:rPr lang="en-US" sz="5200" b="1" dirty="0" err="1" smtClean="0">
                <a:solidFill>
                  <a:schemeClr val="bg1"/>
                </a:solidFill>
                <a:effectLst>
                  <a:outerShdw blurRad="38100" dist="38100" dir="2700000" algn="tl">
                    <a:srgbClr val="000000">
                      <a:alpha val="43137"/>
                    </a:srgbClr>
                  </a:outerShdw>
                </a:effectLst>
              </a:rPr>
              <a:t>sa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chân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bùn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tối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tăm</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vò</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ngợp</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trong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ác</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mộng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kinh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hoàng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Những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mong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vui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sống</a:t>
            </a:r>
            <a:r>
              <a:rPr lang="en-US" sz="5200" b="1" dirty="0" smtClean="0">
                <a:solidFill>
                  <a:schemeClr val="bg1"/>
                </a:solidFill>
                <a:effectLst>
                  <a:outerShdw blurRad="38100" dist="38100" dir="2700000" algn="tl">
                    <a:srgbClr val="000000">
                      <a:alpha val="43137"/>
                    </a:srgbClr>
                  </a:outerShdw>
                </a:effectLst>
              </a:rPr>
              <a:t> an </a:t>
            </a:r>
            <a:r>
              <a:rPr lang="en-US" sz="5200" b="1" dirty="0" err="1" smtClean="0">
                <a:solidFill>
                  <a:schemeClr val="bg1"/>
                </a:solidFill>
                <a:effectLst>
                  <a:outerShdw blurRad="38100" dist="38100" dir="2700000" algn="tl">
                    <a:srgbClr val="000000">
                      <a:alpha val="43137"/>
                    </a:srgbClr>
                  </a:outerShdw>
                </a:effectLst>
              </a:rPr>
              <a:t>bình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tâm</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hồn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vươn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thoát</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khiên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đền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yêu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mến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thờ</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61543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smtClean="0">
                <a:solidFill>
                  <a:schemeClr val="bg1"/>
                </a:solidFill>
                <a:effectLst>
                  <a:outerShdw blurRad="38100" dist="38100" dir="2700000" algn="tl">
                    <a:srgbClr val="000000">
                      <a:alpha val="43137"/>
                    </a:srgbClr>
                  </a:outerShdw>
                </a:effectLst>
              </a:rPr>
              <a:t>Con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lỗi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cúi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đầu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Quá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ưu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sầu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lòng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thống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hối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Vì</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Danh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tình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mến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hải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hà</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nhân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từ</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thứ</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42608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572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400" b="1" u="sng" dirty="0" err="1">
                <a:solidFill>
                  <a:srgbClr val="FFFF00"/>
                </a:solidFill>
                <a:effectLst>
                  <a:outerShdw blurRad="38100" dist="38100" dir="2700000" algn="tl">
                    <a:srgbClr val="000000">
                      <a:alpha val="43137"/>
                    </a:srgbClr>
                  </a:outerShdw>
                </a:effectLst>
                <a:cs typeface="Times New Roman" pitchFamily="18" charset="0"/>
              </a:rPr>
              <a:t>T</a:t>
            </a:r>
            <a:r>
              <a:rPr lang="en-US" sz="6400" b="1"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6400" b="1" u="sng" dirty="0">
                <a:solidFill>
                  <a:srgbClr val="FFFF00"/>
                </a:solidFill>
                <a:effectLst>
                  <a:outerShdw blurRad="38100" dist="38100" dir="2700000" algn="tl">
                    <a:srgbClr val="000000">
                      <a:alpha val="43137"/>
                    </a:srgbClr>
                  </a:outerShdw>
                </a:effectLst>
                <a:cs typeface="Times New Roman" pitchFamily="18" charset="0"/>
              </a:rPr>
              <a:t>:</a:t>
            </a:r>
            <a:r>
              <a:rPr lang="en-US" sz="6400" b="1" dirty="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năm</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trôi</a:t>
            </a:r>
            <a:r>
              <a:rPr lang="en-US" sz="6400" b="1" dirty="0" smtClean="0">
                <a:solidFill>
                  <a:schemeClr val="bg1"/>
                </a:solidFill>
                <a:effectLst>
                  <a:outerShdw blurRad="38100" dist="38100" dir="2700000" algn="tl">
                    <a:srgbClr val="000000">
                      <a:alpha val="43137"/>
                    </a:srgbClr>
                  </a:outerShdw>
                </a:effectLst>
                <a:cs typeface="Times New Roman" pitchFamily="18" charset="0"/>
              </a:rPr>
              <a:t> qua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64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lạc</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bước</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đi</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xa</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Quên</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4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trầm</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kha</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bể</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đắng</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400" b="1" dirty="0" smtClean="0">
                <a:solidFill>
                  <a:schemeClr val="bg1"/>
                </a:solidFill>
                <a:effectLst>
                  <a:outerShdw blurRad="38100" dist="38100" dir="2700000" algn="tl">
                    <a:srgbClr val="000000">
                      <a:alpha val="43137"/>
                    </a:srgbClr>
                  </a:outerShdw>
                </a:effectLst>
                <a:cs typeface="Times New Roman" pitchFamily="18" charset="0"/>
              </a:rPr>
              <a:t> la. </a:t>
            </a:r>
            <a:endParaRPr lang="vi-VN" sz="6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577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Nay con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ăn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năn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hồi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thống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hối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lỗi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lầm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đền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bù</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bất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xứng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năm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quyết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lành</a:t>
            </a:r>
            <a:r>
              <a:rPr lang="en-US" sz="6000" b="1" dirty="0" smtClean="0">
                <a:solidFill>
                  <a:schemeClr val="bg1"/>
                </a:solidFill>
                <a:effectLst>
                  <a:outerShdw blurRad="38100" dist="38100" dir="2700000" algn="tl">
                    <a:srgbClr val="000000">
                      <a:alpha val="43137"/>
                    </a:srgbClr>
                  </a:outerShdw>
                </a:effectLst>
                <a:cs typeface="Times New Roman" pitchFamily="18" charset="0"/>
              </a:rPr>
              <a:t>.</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0701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với</a:t>
            </a:r>
            <a:r>
              <a:rPr lang="en-US" sz="52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nhân</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lành</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sớm</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hồi</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sinh</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an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bình</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mãi</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ân</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tình</a:t>
            </a:r>
            <a:r>
              <a:rPr lang="en-US" sz="5200" b="1" dirty="0" smtClean="0">
                <a:solidFill>
                  <a:schemeClr val="bg1"/>
                </a:solidFill>
                <a:effectLst>
                  <a:outerShdw blurRad="38100" dist="38100" dir="2700000" algn="tl">
                    <a:srgbClr val="000000">
                      <a:alpha val="43137"/>
                    </a:srgbClr>
                  </a:outerShdw>
                </a:effectLst>
                <a:cs typeface="Times New Roman" pitchFamily="18" charset="0"/>
              </a:rPr>
              <a:t>.</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7950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537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Lạy</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nhớ</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lại</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nghĩa</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nặng</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với</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sâu</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của</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Ngài</a:t>
            </a:r>
            <a:r>
              <a:rPr lang="en-US" sz="66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3200" b="1" u="sng"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982" y="133350"/>
            <a:ext cx="3457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09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Autofit/>
          </a:bodyPr>
          <a:lstStyle/>
          <a:p>
            <a:pPr algn="just"/>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Đúc</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phán</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Ngay</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lúc</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này</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các</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ngươi</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hãy</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hết</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lòng</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trở</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với</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Ta ,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bởi</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vì</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Ta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từ</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bi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nhân</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hậu</a:t>
            </a:r>
            <a:r>
              <a:rPr lang="en-US" sz="60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3" name="TextBox 2"/>
          <p:cNvSpPr txBox="1"/>
          <p:nvPr/>
        </p:nvSpPr>
        <p:spPr>
          <a:xfrm>
            <a:off x="0" y="6874"/>
            <a:ext cx="4242700" cy="707886"/>
          </a:xfrm>
          <a:prstGeom prst="rect">
            <a:avLst/>
          </a:prstGeom>
          <a:noFill/>
        </p:spPr>
        <p:txBody>
          <a:bodyPr wrap="none" rtlCol="0">
            <a:spAutoFit/>
          </a:bodyPr>
          <a:lstStyle/>
          <a:p>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Tung </a:t>
            </a:r>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Hô</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Tin </a:t>
            </a:r>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Mừng</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t>
            </a:r>
          </a:p>
        </p:txBody>
      </p:sp>
    </p:spTree>
    <p:extLst>
      <p:ext uri="{BB962C8B-B14F-4D97-AF65-F5344CB8AC3E}">
        <p14:creationId xmlns:p14="http://schemas.microsoft.com/office/powerpoint/2010/main" val="1271923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730</Words>
  <Application>Microsoft Office PowerPoint</Application>
  <PresentationFormat>On-screen Show (16:9)</PresentationFormat>
  <Paragraphs>32</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2_Office Theme</vt:lpstr>
      <vt:lpstr>14_Office Theme</vt:lpstr>
      <vt:lpstr>Thứ Ba Sau Chúa Nhật III Mùa Chay</vt:lpstr>
      <vt:lpstr>PowerPoint Presentation</vt:lpstr>
      <vt:lpstr>Ca Nhập Lễ  Hãy Trở Về Ngọc Kôn</vt:lpstr>
      <vt:lpstr>Tk: Bao năm trôi qua hồn con lạc bước đi xa. Quên bao ơn Cha trầm kha bể đắng bao la. </vt:lpstr>
      <vt:lpstr>**: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PowerPoint Presentation</vt:lpstr>
      <vt:lpstr>Lạy Chúa , xin nhớ lại nghĩa nặng với ân sâu của Ngài .</vt:lpstr>
      <vt:lpstr>Đúc Chúa phán : Ngay lúc này , các ngươi hãy hết lòng trở về với Ta , bởi vì Ta từ bi nhân hậu.</vt:lpstr>
      <vt:lpstr>PowerPoint Presentation</vt:lpstr>
      <vt:lpstr>PowerPoint Presentation</vt:lpstr>
      <vt:lpstr>Đk: Dâng lên trước Thiên tòa này bánh thơm với rượu ngon. Dâng lên trót tâm hồn và trót thân xác của con.</vt:lpstr>
      <vt:lpstr>Tk: Mong lễ vật đoàn con trở nên Máu Thịt Con Chúa. Mong bánh thơm rượu thơm biến nên Thánh Thể nhiệm mầu. </vt:lpstr>
      <vt:lpstr>**: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PowerPoint Presentation</vt:lpstr>
      <vt:lpstr>PowerPoint Presentation</vt:lpstr>
      <vt:lpstr>Ca Nguyện Hiệp Lễ   Dù Con Chưa Thấy Ngài Nguyễn Duy</vt:lpstr>
      <vt:lpstr>Tk1: Này linh hồn con nguyện hướng về Chúa. Tâm tư khấn xin từ đây Chúa đừng để con đắng cay bao giờ. </vt:lpstr>
      <vt:lpstr>**: Vì ai cậy Chúa và tin ở Chúa. Tâm tư chứa chan niềm vui chẳng khi nào ngơi tiếng ca tuyệt vời.</vt:lpstr>
      <vt:lpstr>Đk: Chúa ơi! Bao tháng năm rồi con những u hoài ngước trông về Chúa. Chúa ơi! Con hướng lên Ngài chan chứa hy vọng, vững tin muôn đời.</vt:lpstr>
      <vt:lpstr>Tk2: Đời con tội lỗi tuổi xuân lầm lỡ. Xin thương thứ tha Ngài ơi đoái trông hồn con tháng năm dại khờ. </vt:lpstr>
      <vt:lpstr>**: Đường ngay nẻo chính Ngài hãy dạy con. Đi theo bước chân tình yêu ngước trông trời cao chứa chan ngọt ngào.</vt:lpstr>
      <vt:lpstr>Đk: Chúa ơi! Bao tháng năm rồi con những u hoài ngước trông về Chúa. Chúa ơi! Con hướng lên Ngài chan chứa hy vọng, vững tin muôn đời.</vt:lpstr>
      <vt:lpstr>Tk3: Ngày đêm tìm Chúa dù chưa được thấy. Nhưng con vẫn luôn cậy trông thấy tim nhẹ vương biết bao yêu thương.</vt:lpstr>
      <vt:lpstr>**: Đời đi tìm Chúa lòng như bừng mở. Trăm hoa ngát hương trời mơ thấy như lòng con mến thương nhiều hơn.</vt:lpstr>
      <vt:lpstr>Đk: Chúa ơi! Bao tháng năm rồi con những u hoài ngước trông về Chúa. Chúa ơi! Con hướng lên Ngài chan chứa hy vọng, vững tin muôn đời.</vt:lpstr>
      <vt:lpstr>Tk4: Nhờ ân tình Chúa mà con được sống. Tim con hiến dâng từ đây vững trông ngày mai bước trên đường dài.</vt:lpstr>
      <vt:lpstr>**: Lời Chúa gọi con Lời trao hồng ân. Tin vui đến trong trần gian đến nay đời con sống trong bình an.</vt:lpstr>
      <vt:lpstr>Đk: Chúa ơi! Bao tháng năm rồi con những u hoài ngước trông về Chúa. Chúa ơi! Con hướng lên Ngài chan chứa hy vọng, vững tin muôn đời.</vt:lpstr>
      <vt:lpstr>PowerPoint Presentation</vt:lpstr>
      <vt:lpstr>PowerPoint Presentation</vt:lpstr>
      <vt:lpstr>Ca Kết Lễ Tạ Tội Thy Yên</vt:lpstr>
      <vt:lpstr>Đk: Con tội lỗi xin cúi đầu tạ tội. Quá ưu sầu, lòng thống hối ăn năn. Vì Danh Chúa tình thương mến hải hà. Chúa nhân từ xin thứ tha tội con.</vt:lpstr>
      <vt:lpstr>Tk: Giờ này hồn con nát tan, sa chân bùn nhơ tối tăm, dày vò ngợp trong ác mộng kinh hoàng. Những mong vui sống an bình, tâm hồn vươn thoát tội khiên, ngày ngày đền tạ yêu mến thờ Chúa.</vt:lpstr>
      <vt:lpstr>Đk: Con tội lỗi xin cúi đầu tạ tội. Quá ưu sầu, lòng thống hối ăn năn. Vì Danh Chúa tình thương mến hải hà. Chúa nhân từ xin thứ tha tội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23</cp:revision>
  <dcterms:created xsi:type="dcterms:W3CDTF">2022-10-29T21:32:50Z</dcterms:created>
  <dcterms:modified xsi:type="dcterms:W3CDTF">2024-02-29T13:28:29Z</dcterms:modified>
</cp:coreProperties>
</file>