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261" r:id="rId4"/>
    <p:sldId id="266" r:id="rId5"/>
    <p:sldId id="256" r:id="rId6"/>
    <p:sldId id="553" r:id="rId7"/>
    <p:sldId id="443" r:id="rId8"/>
    <p:sldId id="585" r:id="rId9"/>
    <p:sldId id="721" r:id="rId10"/>
    <p:sldId id="722" r:id="rId11"/>
    <p:sldId id="723" r:id="rId12"/>
    <p:sldId id="328" r:id="rId13"/>
    <p:sldId id="357" r:id="rId14"/>
    <p:sldId id="257" r:id="rId15"/>
    <p:sldId id="258" r:id="rId16"/>
    <p:sldId id="732" r:id="rId17"/>
    <p:sldId id="334" r:id="rId18"/>
    <p:sldId id="558" r:id="rId19"/>
    <p:sldId id="559" r:id="rId20"/>
    <p:sldId id="561" r:id="rId21"/>
    <p:sldId id="724" r:id="rId22"/>
    <p:sldId id="614" r:id="rId23"/>
    <p:sldId id="725" r:id="rId24"/>
    <p:sldId id="747" r:id="rId25"/>
    <p:sldId id="746" r:id="rId26"/>
    <p:sldId id="277" r:id="rId27"/>
    <p:sldId id="733" r:id="rId28"/>
    <p:sldId id="734" r:id="rId29"/>
    <p:sldId id="735" r:id="rId30"/>
    <p:sldId id="736" r:id="rId31"/>
    <p:sldId id="737" r:id="rId32"/>
    <p:sldId id="738" r:id="rId33"/>
    <p:sldId id="739" r:id="rId34"/>
    <p:sldId id="745" r:id="rId35"/>
    <p:sldId id="293" r:id="rId36"/>
    <p:sldId id="740" r:id="rId37"/>
    <p:sldId id="741" r:id="rId38"/>
    <p:sldId id="742" r:id="rId39"/>
    <p:sldId id="743" r:id="rId40"/>
    <p:sldId id="744"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882"/>
    </p:cViewPr>
  </p:outlineViewPr>
  <p:notesTextViewPr>
    <p:cViewPr>
      <p:scale>
        <a:sx n="1" d="1"/>
        <a:sy n="1" d="1"/>
      </p:scale>
      <p:origin x="0" y="0"/>
    </p:cViewPr>
  </p:notesTextViewPr>
  <p:sorterViewPr>
    <p:cViewPr varScale="1">
      <p:scale>
        <a:sx n="100" d="100"/>
        <a:sy n="100" d="100"/>
      </p:scale>
      <p:origin x="0" y="-7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a:solidFill>
                <a:srgbClr val="FFFF00"/>
              </a:solidFill>
              <a:effectLst/>
              <a:latin typeface="+mj-lt"/>
              <a:cs typeface="Times New Roman" pitchFamily="18" charset="0"/>
            </a:endParaRPr>
          </a:p>
          <a:p>
            <a:endParaRPr lang="en-US" b="0">
              <a:solidFill>
                <a:srgbClr val="FFFF00"/>
              </a:solidFill>
              <a:effectLst/>
              <a:latin typeface="+mj-lt"/>
              <a:cs typeface="Times New Roman" pitchFamily="18" charset="0"/>
            </a:endParaRPr>
          </a:p>
          <a:p>
            <a:r>
              <a:rPr lang="en-US" sz="4400" b="0">
                <a:solidFill>
                  <a:srgbClr val="FFFF00"/>
                </a:solidFill>
                <a:effectLst/>
                <a:latin typeface="+mj-lt"/>
                <a:cs typeface="Times New Roman" pitchFamily="18" charset="0"/>
              </a:rPr>
              <a:t>ĐÁP CA </a:t>
            </a:r>
          </a:p>
          <a:p>
            <a:r>
              <a:rPr lang="en-US" sz="4400" b="0">
                <a:solidFill>
                  <a:srgbClr val="FFFF00"/>
                </a:solidFill>
                <a:effectLst/>
                <a:latin typeface="+mj-lt"/>
                <a:cs typeface="Times New Roman" pitchFamily="18" charset="0"/>
              </a:rPr>
              <a:t>SAU CHÚA NHẬT XXII</a:t>
            </a:r>
          </a:p>
          <a:p>
            <a:r>
              <a:rPr lang="en-US"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366936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pic>
        <p:nvPicPr>
          <p:cNvPr id="3" name="Picture 2">
            <a:extLst>
              <a:ext uri="{FF2B5EF4-FFF2-40B4-BE49-F238E27FC236}">
                <a16:creationId xmlns:a16="http://schemas.microsoft.com/office/drawing/2014/main" xmlns="" id="{8D951CEF-DCF5-265A-7156-34B920421886}"/>
              </a:ext>
            </a:extLst>
          </p:cNvPr>
          <p:cNvPicPr>
            <a:picLocks noChangeAspect="1"/>
          </p:cNvPicPr>
          <p:nvPr/>
        </p:nvPicPr>
        <p:blipFill>
          <a:blip r:embed="rId3"/>
          <a:stretch>
            <a:fillRect/>
          </a:stretch>
        </p:blipFill>
        <p:spPr>
          <a:xfrm>
            <a:off x="457200" y="3867150"/>
            <a:ext cx="3352800" cy="779379"/>
          </a:xfrm>
          <a:prstGeom prst="rect">
            <a:avLst/>
          </a:prstGeom>
        </p:spPr>
      </p:pic>
      <p:sp>
        <p:nvSpPr>
          <p:cNvPr id="4" name="TextBox 3">
            <a:extLst>
              <a:ext uri="{FF2B5EF4-FFF2-40B4-BE49-F238E27FC236}">
                <a16:creationId xmlns:a16="http://schemas.microsoft.com/office/drawing/2014/main" xmlns="" id="{41637819-7EB3-6A7A-3036-0C9E1E3C2074}"/>
              </a:ext>
            </a:extLst>
          </p:cNvPr>
          <p:cNvSpPr txBox="1"/>
          <p:nvPr/>
        </p:nvSpPr>
        <p:spPr>
          <a:xfrm>
            <a:off x="990600" y="40195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18566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2554545"/>
          </a:xfrm>
          <a:prstGeom prst="rect">
            <a:avLst/>
          </a:prstGeom>
        </p:spPr>
        <p:txBody>
          <a:bodyPr wrap="square">
            <a:spAutoFit/>
          </a:bodyPr>
          <a:lstStyle/>
          <a:p>
            <a:r>
              <a:rPr lang="vi-VN" sz="3200" u="sng" dirty="0">
                <a:solidFill>
                  <a:srgbClr val="FFFF00"/>
                </a:solidFill>
              </a:rPr>
              <a:t>Bài đọc 1</a:t>
            </a:r>
          </a:p>
          <a:p>
            <a:r>
              <a:rPr lang="vi-VN" sz="3200" i="1" dirty="0">
                <a:solidFill>
                  <a:prstClr val="white"/>
                </a:solidFill>
              </a:rPr>
              <a:t>Chúng tôi rao giảng cho anh em Đức Ki-tô chịu đóng đinh vào thập giá.</a:t>
            </a:r>
          </a:p>
          <a:p>
            <a:r>
              <a:rPr lang="vi-VN" sz="3200" dirty="0">
                <a:solidFill>
                  <a:srgbClr val="FFFF00"/>
                </a:solidFill>
              </a:rPr>
              <a:t>Bài trích thư thứ nhất của thánh Phao-lô tông đồ gửi tín hữu Cô-rin-tô.</a:t>
            </a:r>
          </a:p>
        </p:txBody>
      </p:sp>
    </p:spTree>
    <p:extLst>
      <p:ext uri="{BB962C8B-B14F-4D97-AF65-F5344CB8AC3E}">
        <p14:creationId xmlns:p14="http://schemas.microsoft.com/office/powerpoint/2010/main" val="45423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dirty="0">
                <a:solidFill>
                  <a:schemeClr val="bg1"/>
                </a:solidFill>
                <a:latin typeface="+mj-lt"/>
                <a:cs typeface="Times New Roman" pitchFamily="18" charset="0"/>
              </a:rPr>
              <a:t>Luật pháp Ngài, lạy Chúa, con yêu chuộng dường bao !</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631" y="285750"/>
            <a:ext cx="43148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4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a:solidFill>
                  <a:schemeClr val="bg1"/>
                </a:solidFill>
                <a:effectLst/>
                <a:latin typeface="+mj-lt"/>
                <a:cs typeface="Times New Roman" pitchFamily="18" charset="0"/>
              </a:rPr>
              <a:t>Thần Khí Chúa ngự trên tôi, sai tôi đi loan báo Tin Mừng cho kẻ nghèo hèn.</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pic>
        <p:nvPicPr>
          <p:cNvPr id="3" name="Picture 2">
            <a:extLst>
              <a:ext uri="{FF2B5EF4-FFF2-40B4-BE49-F238E27FC236}">
                <a16:creationId xmlns:a16="http://schemas.microsoft.com/office/drawing/2014/main" xmlns="" id="{1320C2AB-0F5B-BC5C-F7D3-9BB44853B453}"/>
              </a:ext>
            </a:extLst>
          </p:cNvPr>
          <p:cNvPicPr>
            <a:picLocks noChangeAspect="1"/>
          </p:cNvPicPr>
          <p:nvPr/>
        </p:nvPicPr>
        <p:blipFill>
          <a:blip r:embed="rId3"/>
          <a:stretch>
            <a:fillRect/>
          </a:stretch>
        </p:blipFill>
        <p:spPr>
          <a:xfrm>
            <a:off x="533400" y="3867150"/>
            <a:ext cx="3352800" cy="779379"/>
          </a:xfrm>
          <a:prstGeom prst="rect">
            <a:avLst/>
          </a:prstGeom>
        </p:spPr>
      </p:pic>
      <p:sp>
        <p:nvSpPr>
          <p:cNvPr id="4" name="TextBox 3">
            <a:extLst>
              <a:ext uri="{FF2B5EF4-FFF2-40B4-BE49-F238E27FC236}">
                <a16:creationId xmlns:a16="http://schemas.microsoft.com/office/drawing/2014/main" xmlns="" id="{894F343A-0463-9024-757C-6E01AE7C664A}"/>
              </a:ext>
            </a:extLst>
          </p:cNvPr>
          <p:cNvSpPr txBox="1"/>
          <p:nvPr/>
        </p:nvSpPr>
        <p:spPr>
          <a:xfrm>
            <a:off x="1066800" y="40195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205762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969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661993"/>
          </a:xfrm>
          <a:prstGeom prst="rect">
            <a:avLst/>
          </a:prstGeom>
        </p:spPr>
        <p:txBody>
          <a:bodyPr wrap="square">
            <a:spAutoFit/>
          </a:bodyPr>
          <a:lstStyle/>
          <a:p>
            <a:pPr algn="ctr"/>
            <a:r>
              <a:rPr lang="vi-VN" sz="5400" b="1" i="1" dirty="0">
                <a:solidFill>
                  <a:srgbClr val="FFFF00"/>
                </a:solidFill>
              </a:rPr>
              <a:t>Dâng Lên Chúa 1</a:t>
            </a:r>
            <a:endParaRPr lang="en-US" sz="5400" b="1" i="1" dirty="0">
              <a:solidFill>
                <a:srgbClr val="FFFF00"/>
              </a:solidFill>
            </a:endParaRPr>
          </a:p>
          <a:p>
            <a:pPr algn="ctr"/>
            <a:r>
              <a:rPr lang="vi-VN" sz="4800" b="1" i="1" dirty="0">
                <a:solidFill>
                  <a:schemeClr val="bg1"/>
                </a:solidFill>
              </a:rPr>
              <a:t>Duy Thiên</a:t>
            </a:r>
            <a:endParaRPr lang="en-US" sz="4800" b="1" i="1" dirty="0">
              <a:solidFill>
                <a:schemeClr val="bg1"/>
              </a:solidFill>
            </a:endParaRPr>
          </a:p>
        </p:txBody>
      </p:sp>
      <p:pic>
        <p:nvPicPr>
          <p:cNvPr id="5" name="Picture 4">
            <a:extLst>
              <a:ext uri="{FF2B5EF4-FFF2-40B4-BE49-F238E27FC236}">
                <a16:creationId xmlns:a16="http://schemas.microsoft.com/office/drawing/2014/main" xmlns="" id="{17CFF026-738D-07D2-4BB0-69C9BC048E07}"/>
              </a:ext>
            </a:extLst>
          </p:cNvPr>
          <p:cNvPicPr>
            <a:picLocks noChangeAspect="1"/>
          </p:cNvPicPr>
          <p:nvPr/>
        </p:nvPicPr>
        <p:blipFill>
          <a:blip r:embed="rId3"/>
          <a:stretch>
            <a:fillRect/>
          </a:stretch>
        </p:blipFill>
        <p:spPr>
          <a:xfrm>
            <a:off x="4724400" y="4200716"/>
            <a:ext cx="3352800" cy="779379"/>
          </a:xfrm>
          <a:prstGeom prst="rect">
            <a:avLst/>
          </a:prstGeom>
        </p:spPr>
      </p:pic>
      <p:sp>
        <p:nvSpPr>
          <p:cNvPr id="6" name="TextBox 5">
            <a:extLst>
              <a:ext uri="{FF2B5EF4-FFF2-40B4-BE49-F238E27FC236}">
                <a16:creationId xmlns:a16="http://schemas.microsoft.com/office/drawing/2014/main" xmlns="" id="{63F8583D-7673-D730-7290-F8B51EC1B173}"/>
              </a:ext>
            </a:extLst>
          </p:cNvPr>
          <p:cNvSpPr txBox="1"/>
          <p:nvPr/>
        </p:nvSpPr>
        <p:spPr>
          <a:xfrm>
            <a:off x="5257800" y="4353117"/>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Dâng lên Chúa bánh miến và rượu nho khiết tinh, góp về từ muôn cánh đồng dân Chúa. Dâng lên Chúa chí thánh là con Cha chí nhân, như khi xưa Người dâng hiến cho nhân trần.</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Tk1:</a:t>
            </a:r>
            <a:r>
              <a:rPr lang="en-US" sz="4900" b="0" dirty="0">
                <a:solidFill>
                  <a:schemeClr val="bg1"/>
                </a:solidFill>
                <a:effectLst/>
              </a:rPr>
              <a:t> </a:t>
            </a:r>
            <a:r>
              <a:rPr lang="vi-VN" sz="4900" dirty="0">
                <a:solidFill>
                  <a:schemeClr val="bg1"/>
                </a:solidFill>
              </a:rPr>
              <a:t>Như trầm hương bay lên trước tòa Thiên Chúa. Như lời kinh con dâng trước ngai tòa cao. Con thành tâm xin Chúa thương nhận lễ vật, sai Sứ thần dâng về trước thiên nhan</a:t>
            </a:r>
            <a:endParaRPr lang="en-US" sz="49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Dâng lên Chúa bánh miến và rượu nho khiết tinh, góp về từ muôn cánh đồng dân Chúa. Dâng lên Chúa chí thánh là con Cha chí nhân, như khi xưa Người dâng hiến cho nhân trần.</a:t>
            </a:r>
            <a:endParaRPr lang="en-US" sz="4800" b="0" dirty="0">
              <a:solidFill>
                <a:schemeClr val="bg1"/>
              </a:solidFill>
              <a:effectLst/>
            </a:endParaRPr>
          </a:p>
        </p:txBody>
      </p:sp>
    </p:spTree>
    <p:extLst>
      <p:ext uri="{BB962C8B-B14F-4D97-AF65-F5344CB8AC3E}">
        <p14:creationId xmlns:p14="http://schemas.microsoft.com/office/powerpoint/2010/main" val="66925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Tk2:</a:t>
            </a:r>
            <a:r>
              <a:rPr lang="en-US" sz="5400" b="0" dirty="0">
                <a:solidFill>
                  <a:srgbClr val="FFFF00"/>
                </a:solidFill>
                <a:effectLst/>
                <a:latin typeface="+mj-lt"/>
              </a:rPr>
              <a:t> </a:t>
            </a:r>
            <a:r>
              <a:rPr lang="vi-VN" sz="5400" dirty="0">
                <a:solidFill>
                  <a:schemeClr val="bg1"/>
                </a:solidFill>
              </a:rPr>
              <a:t>Đây đời con xin dâng trước tòa cao sang, xác hồn con dâng lên với bao buồn vui. Con thành tâm dâng hiến trên bàn thờ này, xin chúc lành thương nhận lễ con dâng.</a:t>
            </a:r>
          </a:p>
        </p:txBody>
      </p:sp>
    </p:spTree>
    <p:extLst>
      <p:ext uri="{BB962C8B-B14F-4D97-AF65-F5344CB8AC3E}">
        <p14:creationId xmlns:p14="http://schemas.microsoft.com/office/powerpoint/2010/main" val="2199709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Dâng lên Chúa bánh miến và rượu nho khiết tinh, góp về từ muôn cánh đồng dân Chúa. Dâng lên Chúa chí thánh là con Cha chí nhân, như khi xưa Người dâng hiến cho nhân trần.</a:t>
            </a:r>
            <a:endParaRPr lang="en-US" sz="4800" b="0" dirty="0">
              <a:solidFill>
                <a:schemeClr val="bg1"/>
              </a:solidFill>
              <a:effectLst/>
            </a:endParaRPr>
          </a:p>
        </p:txBody>
      </p:sp>
    </p:spTree>
    <p:extLst>
      <p:ext uri="{BB962C8B-B14F-4D97-AF65-F5344CB8AC3E}">
        <p14:creationId xmlns:p14="http://schemas.microsoft.com/office/powerpoint/2010/main" val="2519308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08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86" y="4198"/>
            <a:ext cx="9144000" cy="5135103"/>
          </a:xfrm>
          <a:prstGeom prst="rect">
            <a:avLst/>
          </a:prstGeom>
        </p:spPr>
      </p:pic>
      <p:pic>
        <p:nvPicPr>
          <p:cNvPr id="3" name="Picture 2">
            <a:extLst>
              <a:ext uri="{FF2B5EF4-FFF2-40B4-BE49-F238E27FC236}">
                <a16:creationId xmlns:a16="http://schemas.microsoft.com/office/drawing/2014/main" xmlns="" id="{A25E034A-A0A2-79BF-6E46-B5D9FDA3BF23}"/>
              </a:ext>
            </a:extLst>
          </p:cNvPr>
          <p:cNvPicPr>
            <a:picLocks noChangeAspect="1"/>
          </p:cNvPicPr>
          <p:nvPr/>
        </p:nvPicPr>
        <p:blipFill>
          <a:blip r:embed="rId3"/>
          <a:stretch>
            <a:fillRect/>
          </a:stretch>
        </p:blipFill>
        <p:spPr>
          <a:xfrm>
            <a:off x="533400" y="3943350"/>
            <a:ext cx="3352800" cy="779379"/>
          </a:xfrm>
          <a:prstGeom prst="rect">
            <a:avLst/>
          </a:prstGeom>
        </p:spPr>
      </p:pic>
      <p:sp>
        <p:nvSpPr>
          <p:cNvPr id="4" name="TextBox 3">
            <a:extLst>
              <a:ext uri="{FF2B5EF4-FFF2-40B4-BE49-F238E27FC236}">
                <a16:creationId xmlns:a16="http://schemas.microsoft.com/office/drawing/2014/main" xmlns="" id="{EA446CC1-B25F-76C9-9165-ABA0FBAE4D12}"/>
              </a:ext>
            </a:extLst>
          </p:cNvPr>
          <p:cNvSpPr txBox="1"/>
          <p:nvPr/>
        </p:nvSpPr>
        <p:spPr>
          <a:xfrm>
            <a:off x="1066800" y="40957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2389089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6600" b="0" dirty="0">
                <a:solidFill>
                  <a:srgbClr val="FFFF00"/>
                </a:solidFill>
                <a:effectLst/>
                <a:latin typeface="+mj-lt"/>
              </a:rPr>
              <a:t>Chúa Là Con Đường</a:t>
            </a:r>
            <a:r>
              <a:rPr lang="en-US" sz="6600" dirty="0">
                <a:solidFill>
                  <a:srgbClr val="FFFF00"/>
                </a:solidFill>
              </a:rPr>
              <a:t/>
            </a:r>
            <a:br>
              <a:rPr lang="en-US" sz="6600" dirty="0">
                <a:solidFill>
                  <a:srgbClr val="FFFF00"/>
                </a:solidFill>
              </a:rPr>
            </a:br>
            <a:r>
              <a:rPr lang="vi-VN" sz="6000" i="1" dirty="0">
                <a:solidFill>
                  <a:schemeClr val="bg1"/>
                </a:solidFill>
              </a:rPr>
              <a:t>Phanxicô</a:t>
            </a:r>
            <a:endParaRPr lang="en-US" sz="9600" b="0" i="1" dirty="0">
              <a:solidFill>
                <a:schemeClr val="bg1"/>
              </a:solidFill>
              <a:effectLst/>
              <a:latin typeface="+mj-lt"/>
            </a:endParaRPr>
          </a:p>
        </p:txBody>
      </p:sp>
      <p:pic>
        <p:nvPicPr>
          <p:cNvPr id="3" name="Picture 2">
            <a:extLst>
              <a:ext uri="{FF2B5EF4-FFF2-40B4-BE49-F238E27FC236}">
                <a16:creationId xmlns:a16="http://schemas.microsoft.com/office/drawing/2014/main" xmlns="" id="{7922AE9E-EF5E-B673-7D5A-0D6B24EF10E2}"/>
              </a:ext>
            </a:extLst>
          </p:cNvPr>
          <p:cNvPicPr>
            <a:picLocks noChangeAspect="1"/>
          </p:cNvPicPr>
          <p:nvPr/>
        </p:nvPicPr>
        <p:blipFill>
          <a:blip r:embed="rId2"/>
          <a:stretch>
            <a:fillRect/>
          </a:stretch>
        </p:blipFill>
        <p:spPr>
          <a:xfrm>
            <a:off x="2895600" y="4095750"/>
            <a:ext cx="3352800" cy="779379"/>
          </a:xfrm>
          <a:prstGeom prst="rect">
            <a:avLst/>
          </a:prstGeom>
        </p:spPr>
      </p:pic>
      <p:sp>
        <p:nvSpPr>
          <p:cNvPr id="4" name="TextBox 3">
            <a:extLst>
              <a:ext uri="{FF2B5EF4-FFF2-40B4-BE49-F238E27FC236}">
                <a16:creationId xmlns:a16="http://schemas.microsoft.com/office/drawing/2014/main" xmlns="" id="{193695C1-B68E-7C53-7D89-88493B3C6502}"/>
              </a:ext>
            </a:extLst>
          </p:cNvPr>
          <p:cNvSpPr txBox="1"/>
          <p:nvPr/>
        </p:nvSpPr>
        <p:spPr>
          <a:xfrm>
            <a:off x="3429000" y="42481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53878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000" u="sng" dirty="0">
                <a:solidFill>
                  <a:srgbClr val="FFFF00"/>
                </a:solidFill>
              </a:rPr>
              <a:t>Tk1</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Chúa là con đường cho con bước lên, là ánh hồng xua tan bóng đêm, là sức sống trong khi đau khổ. Sống từng ngày có Chúa dư đầy. Chúa là mối tình con dâng trái tim, là bóng hình con luôn vững tin, là bóng mát cho con an nghỉ, sống một đời cùng Người con vui.</a:t>
            </a:r>
            <a:endParaRPr lang="en-US" sz="4000" b="0" dirty="0">
              <a:solidFill>
                <a:schemeClr val="bg1"/>
              </a:solidFill>
              <a:effectLst/>
            </a:endParaRPr>
          </a:p>
        </p:txBody>
      </p:sp>
    </p:spTree>
    <p:extLst>
      <p:ext uri="{BB962C8B-B14F-4D97-AF65-F5344CB8AC3E}">
        <p14:creationId xmlns:p14="http://schemas.microsoft.com/office/powerpoint/2010/main" val="2731160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u="sng" dirty="0">
                <a:solidFill>
                  <a:srgbClr val="FFFF00"/>
                </a:solidFill>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Chúa dẫn con đường đi về khắp nơi, vui trọn đời. Mãi mãi đem tình yêu nguyện hiến dâng, cho tình yêu.</a:t>
            </a:r>
            <a:endParaRPr lang="en-US" sz="6600" b="0" dirty="0">
              <a:solidFill>
                <a:schemeClr val="bg1"/>
              </a:solidFill>
              <a:effectLst/>
            </a:endParaRPr>
          </a:p>
        </p:txBody>
      </p:sp>
    </p:spTree>
    <p:extLst>
      <p:ext uri="{BB962C8B-B14F-4D97-AF65-F5344CB8AC3E}">
        <p14:creationId xmlns:p14="http://schemas.microsoft.com/office/powerpoint/2010/main" val="2730518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000" u="sng" dirty="0">
                <a:solidFill>
                  <a:srgbClr val="FFFF00"/>
                </a:solidFill>
              </a:rPr>
              <a:t>Tk2</a:t>
            </a:r>
            <a:r>
              <a:rPr lang="en-US" sz="4000" b="0" u="sng" dirty="0">
                <a:solidFill>
                  <a:srgbClr val="FFFF00"/>
                </a:solidFill>
                <a:effectLst/>
              </a:rPr>
              <a:t>:</a:t>
            </a:r>
            <a:r>
              <a:rPr lang="vi-VN" sz="4000" b="0" dirty="0">
                <a:solidFill>
                  <a:schemeClr val="bg1"/>
                </a:solidFill>
                <a:effectLst/>
              </a:rPr>
              <a:t> </a:t>
            </a:r>
            <a:r>
              <a:rPr lang="vi-VN" sz="4000" dirty="0">
                <a:solidFill>
                  <a:schemeClr val="bg1"/>
                </a:solidFill>
              </a:rPr>
              <a:t>Chúa từng xuống đời mang thân đớn đau, từng với người chung tim xuyến xao, thì Chúa biết con đi muôn nẻo, vẫn tựa nhờ sức Chúa vô bờ. Chúa mở lối trời cho con đến nơi, này xác hồn con đây Chúa ơi, xin dẫn lối con đi xa vời, biết tìm Người trọn đời con thôi.</a:t>
            </a:r>
            <a:endParaRPr lang="en-US" sz="4000" b="0" dirty="0">
              <a:solidFill>
                <a:schemeClr val="bg1"/>
              </a:solidFill>
              <a:effectLst/>
            </a:endParaRPr>
          </a:p>
        </p:txBody>
      </p:sp>
    </p:spTree>
    <p:extLst>
      <p:ext uri="{BB962C8B-B14F-4D97-AF65-F5344CB8AC3E}">
        <p14:creationId xmlns:p14="http://schemas.microsoft.com/office/powerpoint/2010/main" val="359419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u="sng" dirty="0">
                <a:solidFill>
                  <a:srgbClr val="FFFF00"/>
                </a:solidFill>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Chúa dẫn con đường đi về khắp nơi, vui trọn đời. Mãi mãi đem tình yêu nguyện hiến dâng, cho tình yêu.</a:t>
            </a:r>
            <a:endParaRPr lang="en-US" sz="6600" b="0" dirty="0">
              <a:solidFill>
                <a:schemeClr val="bg1"/>
              </a:solidFill>
              <a:effectLst/>
            </a:endParaRPr>
          </a:p>
        </p:txBody>
      </p:sp>
    </p:spTree>
    <p:extLst>
      <p:ext uri="{BB962C8B-B14F-4D97-AF65-F5344CB8AC3E}">
        <p14:creationId xmlns:p14="http://schemas.microsoft.com/office/powerpoint/2010/main" val="4185340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000" u="sng" dirty="0">
                <a:solidFill>
                  <a:srgbClr val="FFFF00"/>
                </a:solidFill>
              </a:rPr>
              <a:t>Tk3</a:t>
            </a:r>
            <a:r>
              <a:rPr lang="en-US" sz="4000" b="0" u="sng" dirty="0">
                <a:solidFill>
                  <a:srgbClr val="FFFF00"/>
                </a:solidFill>
                <a:effectLst/>
              </a:rPr>
              <a:t>:</a:t>
            </a:r>
            <a:r>
              <a:rPr lang="vi-VN" sz="4000" b="0" dirty="0">
                <a:solidFill>
                  <a:schemeClr val="bg1"/>
                </a:solidFill>
                <a:effectLst/>
              </a:rPr>
              <a:t> </a:t>
            </a:r>
            <a:r>
              <a:rPr lang="vi-VN" sz="4000" dirty="0">
                <a:solidFill>
                  <a:schemeClr val="bg1"/>
                </a:solidFill>
              </a:rPr>
              <a:t>Sống trong cõi đời đau thương Chúa ơi, nào ai người cho con nỗi vui, chỉ có Chúa như trăng sao hiền, sáng mọi miền xóa hết ưu phiền. Bước vào con đường bao nhiêu mến thương, hãy giúp lòng con thôi vấn vương, tìm mãi tới quê hương Thiên Đường, dẫu bụi đường ngập mờ muôn phương.</a:t>
            </a:r>
            <a:endParaRPr lang="en-US" sz="4000" b="0" dirty="0">
              <a:solidFill>
                <a:schemeClr val="bg1"/>
              </a:solidFill>
              <a:effectLst/>
            </a:endParaRPr>
          </a:p>
        </p:txBody>
      </p:sp>
    </p:spTree>
    <p:extLst>
      <p:ext uri="{BB962C8B-B14F-4D97-AF65-F5344CB8AC3E}">
        <p14:creationId xmlns:p14="http://schemas.microsoft.com/office/powerpoint/2010/main" val="72021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dirty="0">
              <a:solidFill>
                <a:srgbClr val="FFFF00"/>
              </a:solidFill>
              <a:effectLst/>
              <a:latin typeface="+mj-lt"/>
              <a:cs typeface="Times New Roman" pitchFamily="18" charset="0"/>
            </a:endParaRPr>
          </a:p>
          <a:p>
            <a:endParaRPr lang="en-US" b="0" dirty="0">
              <a:solidFill>
                <a:srgbClr val="FFFF00"/>
              </a:solidFill>
              <a:effectLst/>
              <a:latin typeface="+mj-lt"/>
              <a:cs typeface="Times New Roman" pitchFamily="18" charset="0"/>
            </a:endParaRPr>
          </a:p>
          <a:p>
            <a:r>
              <a:rPr lang="en-US" sz="4400" b="0" dirty="0">
                <a:solidFill>
                  <a:srgbClr val="FFFF00"/>
                </a:solidFill>
                <a:effectLst/>
                <a:latin typeface="+mj-lt"/>
                <a:cs typeface="Times New Roman" pitchFamily="18" charset="0"/>
              </a:rPr>
              <a:t>THỨ HAI</a:t>
            </a:r>
          </a:p>
          <a:p>
            <a:r>
              <a:rPr lang="vi-VN" sz="4400" b="0" dirty="0">
                <a:solidFill>
                  <a:srgbClr val="FFFF00"/>
                </a:solidFill>
                <a:effectLst/>
                <a:latin typeface="+mj-lt"/>
                <a:cs typeface="Times New Roman" pitchFamily="18" charset="0"/>
              </a:rPr>
              <a:t>SAU CHÚA NHẬT </a:t>
            </a:r>
            <a:r>
              <a:rPr lang="en-US" sz="4400" b="0" dirty="0">
                <a:solidFill>
                  <a:srgbClr val="FFFF00"/>
                </a:solidFill>
                <a:effectLst/>
                <a:latin typeface="+mj-lt"/>
                <a:cs typeface="Times New Roman" pitchFamily="18" charset="0"/>
              </a:rPr>
              <a:t>XXII</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pic>
        <p:nvPicPr>
          <p:cNvPr id="4" name="Picture 3">
            <a:extLst>
              <a:ext uri="{FF2B5EF4-FFF2-40B4-BE49-F238E27FC236}">
                <a16:creationId xmlns:a16="http://schemas.microsoft.com/office/drawing/2014/main" xmlns="" id="{12EAA59A-3D1C-6A0F-D14C-1728507816EA}"/>
              </a:ext>
            </a:extLst>
          </p:cNvPr>
          <p:cNvPicPr>
            <a:picLocks noChangeAspect="1"/>
          </p:cNvPicPr>
          <p:nvPr/>
        </p:nvPicPr>
        <p:blipFill>
          <a:blip r:embed="rId2"/>
          <a:stretch>
            <a:fillRect/>
          </a:stretch>
        </p:blipFill>
        <p:spPr>
          <a:xfrm>
            <a:off x="228600" y="3458076"/>
            <a:ext cx="8534400" cy="1417053"/>
          </a:xfrm>
          <a:prstGeom prst="rect">
            <a:avLst/>
          </a:prstGeom>
        </p:spPr>
      </p:pic>
      <p:sp>
        <p:nvSpPr>
          <p:cNvPr id="5" name="TextBox 4">
            <a:extLst>
              <a:ext uri="{FF2B5EF4-FFF2-40B4-BE49-F238E27FC236}">
                <a16:creationId xmlns:a16="http://schemas.microsoft.com/office/drawing/2014/main" xmlns="" id="{330B613F-43F0-155A-9283-CD43388B69AD}"/>
              </a:ext>
            </a:extLst>
          </p:cNvPr>
          <p:cNvSpPr txBox="1"/>
          <p:nvPr/>
        </p:nvSpPr>
        <p:spPr>
          <a:xfrm>
            <a:off x="1572491" y="3803688"/>
            <a:ext cx="6012873" cy="1106058"/>
          </a:xfrm>
          <a:prstGeom prst="rect">
            <a:avLst/>
          </a:prstGeom>
          <a:noFill/>
        </p:spPr>
        <p:txBody>
          <a:bodyPr wrap="square" rtlCol="0">
            <a:spAutoFit/>
          </a:bodyPr>
          <a:lstStyle/>
          <a:p>
            <a:pPr algn="ctr"/>
            <a:r>
              <a:rPr lang="vi-VN" sz="2400" dirty="0">
                <a:solidFill>
                  <a:srgbClr val="FFFF00"/>
                </a:solidFill>
              </a:rPr>
              <a:t>CA ĐOÀN THÁNH MONICA </a:t>
            </a:r>
          </a:p>
          <a:p>
            <a:pPr algn="ctr"/>
            <a:r>
              <a:rPr lang="vi-VN" sz="2400" dirty="0">
                <a:solidFill>
                  <a:srgbClr val="FFFF00"/>
                </a:solidFill>
              </a:rPr>
              <a:t>GIÁO XỨ THIÊN ÂN</a:t>
            </a:r>
          </a:p>
        </p:txBody>
      </p:sp>
    </p:spTree>
    <p:extLst>
      <p:ext uri="{BB962C8B-B14F-4D97-AF65-F5344CB8AC3E}">
        <p14:creationId xmlns:p14="http://schemas.microsoft.com/office/powerpoint/2010/main" val="72950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u="sng" dirty="0">
                <a:solidFill>
                  <a:srgbClr val="FFFF00"/>
                </a:solidFill>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Chúa dẫn con đường đi về khắp nơi, vui trọn đời. Mãi mãi đem tình yêu nguyện hiến dâng, cho tình yêu.</a:t>
            </a:r>
            <a:endParaRPr lang="en-US" sz="6600" b="0" dirty="0">
              <a:solidFill>
                <a:schemeClr val="bg1"/>
              </a:solidFill>
              <a:effectLst/>
            </a:endParaRPr>
          </a:p>
        </p:txBody>
      </p:sp>
    </p:spTree>
    <p:extLst>
      <p:ext uri="{BB962C8B-B14F-4D97-AF65-F5344CB8AC3E}">
        <p14:creationId xmlns:p14="http://schemas.microsoft.com/office/powerpoint/2010/main" val="1505918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7456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86" y="4198"/>
            <a:ext cx="9144000" cy="5135103"/>
          </a:xfrm>
          <a:prstGeom prst="rect">
            <a:avLst/>
          </a:prstGeom>
        </p:spPr>
      </p:pic>
      <p:pic>
        <p:nvPicPr>
          <p:cNvPr id="3" name="Picture 2">
            <a:extLst>
              <a:ext uri="{FF2B5EF4-FFF2-40B4-BE49-F238E27FC236}">
                <a16:creationId xmlns:a16="http://schemas.microsoft.com/office/drawing/2014/main" xmlns="" id="{A25E034A-A0A2-79BF-6E46-B5D9FDA3BF23}"/>
              </a:ext>
            </a:extLst>
          </p:cNvPr>
          <p:cNvPicPr>
            <a:picLocks noChangeAspect="1"/>
          </p:cNvPicPr>
          <p:nvPr/>
        </p:nvPicPr>
        <p:blipFill>
          <a:blip r:embed="rId3"/>
          <a:stretch>
            <a:fillRect/>
          </a:stretch>
        </p:blipFill>
        <p:spPr>
          <a:xfrm>
            <a:off x="533400" y="3943350"/>
            <a:ext cx="3352800" cy="779379"/>
          </a:xfrm>
          <a:prstGeom prst="rect">
            <a:avLst/>
          </a:prstGeom>
        </p:spPr>
      </p:pic>
      <p:sp>
        <p:nvSpPr>
          <p:cNvPr id="4" name="TextBox 3">
            <a:extLst>
              <a:ext uri="{FF2B5EF4-FFF2-40B4-BE49-F238E27FC236}">
                <a16:creationId xmlns:a16="http://schemas.microsoft.com/office/drawing/2014/main" xmlns="" id="{EA446CC1-B25F-76C9-9165-ABA0FBAE4D12}"/>
              </a:ext>
            </a:extLst>
          </p:cNvPr>
          <p:cNvSpPr txBox="1"/>
          <p:nvPr/>
        </p:nvSpPr>
        <p:spPr>
          <a:xfrm>
            <a:off x="1066800" y="40957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2389089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vi-VN" sz="8000" dirty="0">
                <a:solidFill>
                  <a:srgbClr val="FFFF00"/>
                </a:solidFill>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b="0" dirty="0">
                <a:solidFill>
                  <a:srgbClr val="FFFF00"/>
                </a:solidFill>
                <a:effectLst/>
                <a:latin typeface="+mj-lt"/>
              </a:rPr>
              <a:t>Như Giêsu</a:t>
            </a:r>
            <a:r>
              <a:rPr lang="en-US" sz="5400" b="0" dirty="0">
                <a:solidFill>
                  <a:srgbClr val="FFFF00"/>
                </a:solidFill>
                <a:effectLst/>
                <a:latin typeface="+mj-lt"/>
              </a:rPr>
              <a:t/>
            </a:r>
            <a:br>
              <a:rPr lang="en-US" sz="5400" b="0" dirty="0">
                <a:solidFill>
                  <a:srgbClr val="FFFF00"/>
                </a:solidFill>
                <a:effectLst/>
                <a:latin typeface="+mj-lt"/>
              </a:rPr>
            </a:br>
            <a:r>
              <a:rPr lang="vi-VN" sz="5400" b="0" i="1" dirty="0">
                <a:solidFill>
                  <a:schemeClr val="bg1"/>
                </a:solidFill>
                <a:effectLst/>
                <a:latin typeface="+mj-lt"/>
              </a:rPr>
              <a:t>Anh Tuấn</a:t>
            </a: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3032CA18-27D9-D217-E11D-2C4FEC83E1C5}"/>
              </a:ext>
            </a:extLst>
          </p:cNvPr>
          <p:cNvPicPr>
            <a:picLocks noChangeAspect="1"/>
          </p:cNvPicPr>
          <p:nvPr/>
        </p:nvPicPr>
        <p:blipFill>
          <a:blip r:embed="rId2"/>
          <a:stretch>
            <a:fillRect/>
          </a:stretch>
        </p:blipFill>
        <p:spPr>
          <a:xfrm>
            <a:off x="2819400" y="3943350"/>
            <a:ext cx="3352800" cy="779379"/>
          </a:xfrm>
          <a:prstGeom prst="rect">
            <a:avLst/>
          </a:prstGeom>
        </p:spPr>
      </p:pic>
      <p:sp>
        <p:nvSpPr>
          <p:cNvPr id="4" name="TextBox 3">
            <a:extLst>
              <a:ext uri="{FF2B5EF4-FFF2-40B4-BE49-F238E27FC236}">
                <a16:creationId xmlns:a16="http://schemas.microsoft.com/office/drawing/2014/main" xmlns="" id="{CBF863F6-935C-8AEF-764C-CEB64AD1A030}"/>
              </a:ext>
            </a:extLst>
          </p:cNvPr>
          <p:cNvSpPr txBox="1"/>
          <p:nvPr/>
        </p:nvSpPr>
        <p:spPr>
          <a:xfrm>
            <a:off x="3352800" y="40957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50850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FF00"/>
                </a:solidFill>
              </a:rPr>
              <a:t>Tk1</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Cất bước lên ta đi vào cuộc đời. Hãy bước mau chung nhịp cùng cuộc sống. Hãy đến với mọi người, hãy sống với mọi người, chung niềm vui chia nỗi sầu.</a:t>
            </a:r>
            <a:endParaRPr lang="en-US" sz="5400" b="0" dirty="0">
              <a:solidFill>
                <a:schemeClr val="bg1"/>
              </a:solidFill>
              <a:effectLst/>
            </a:endParaRPr>
          </a:p>
        </p:txBody>
      </p:sp>
    </p:spTree>
    <p:extLst>
      <p:ext uri="{BB962C8B-B14F-4D97-AF65-F5344CB8AC3E}">
        <p14:creationId xmlns:p14="http://schemas.microsoft.com/office/powerpoint/2010/main" val="3908530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FFFF00"/>
                </a:solidFill>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Như Giêsu ngày xưa, Người đã đến sống với anh em bao đau thương trần gian, Người đã gánh trên vai của Người.</a:t>
            </a:r>
            <a:endParaRPr lang="en-US" sz="6000" b="0" dirty="0">
              <a:solidFill>
                <a:schemeClr val="bg1"/>
              </a:solidFill>
              <a:effectLst/>
            </a:endParaRPr>
          </a:p>
        </p:txBody>
      </p:sp>
    </p:spTree>
    <p:extLst>
      <p:ext uri="{BB962C8B-B14F-4D97-AF65-F5344CB8AC3E}">
        <p14:creationId xmlns:p14="http://schemas.microsoft.com/office/powerpoint/2010/main" val="4185337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FF00"/>
                </a:solidFill>
              </a:rPr>
              <a:t>Tk2</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Hãy thắp lên trong tim ngọn lửa hồng. Hãy vững tin đi vào cùng cuộc sống. Dẫu có những muộn phiền, dẫu có những nhọc nhằn, nhưng đời ta Cha dắt dìu.</a:t>
            </a:r>
            <a:endParaRPr lang="en-US" sz="5400" b="0" dirty="0">
              <a:solidFill>
                <a:schemeClr val="bg1"/>
              </a:solidFill>
              <a:effectLst/>
            </a:endParaRPr>
          </a:p>
        </p:txBody>
      </p:sp>
    </p:spTree>
    <p:extLst>
      <p:ext uri="{BB962C8B-B14F-4D97-AF65-F5344CB8AC3E}">
        <p14:creationId xmlns:p14="http://schemas.microsoft.com/office/powerpoint/2010/main" val="1292124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FFFF00"/>
                </a:solidFill>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Như Giêsu ngày xưa, Người đã đến sống với anh em bao đau thương trần gian, Người đã gánh trên vai của Người.</a:t>
            </a:r>
            <a:endParaRPr lang="en-US" sz="6000" b="0" dirty="0">
              <a:solidFill>
                <a:schemeClr val="bg1"/>
              </a:solidFill>
              <a:effectLst/>
            </a:endParaRPr>
          </a:p>
        </p:txBody>
      </p:sp>
    </p:spTree>
    <p:extLst>
      <p:ext uri="{BB962C8B-B14F-4D97-AF65-F5344CB8AC3E}">
        <p14:creationId xmlns:p14="http://schemas.microsoft.com/office/powerpoint/2010/main" val="171440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86" y="4198"/>
            <a:ext cx="9144000" cy="5135103"/>
          </a:xfrm>
          <a:prstGeom prst="rect">
            <a:avLst/>
          </a:prstGeom>
        </p:spPr>
      </p:pic>
      <p:pic>
        <p:nvPicPr>
          <p:cNvPr id="3" name="Picture 2">
            <a:extLst>
              <a:ext uri="{FF2B5EF4-FFF2-40B4-BE49-F238E27FC236}">
                <a16:creationId xmlns:a16="http://schemas.microsoft.com/office/drawing/2014/main" xmlns="" id="{A25E034A-A0A2-79BF-6E46-B5D9FDA3BF23}"/>
              </a:ext>
            </a:extLst>
          </p:cNvPr>
          <p:cNvPicPr>
            <a:picLocks noChangeAspect="1"/>
          </p:cNvPicPr>
          <p:nvPr/>
        </p:nvPicPr>
        <p:blipFill>
          <a:blip r:embed="rId3"/>
          <a:stretch>
            <a:fillRect/>
          </a:stretch>
        </p:blipFill>
        <p:spPr>
          <a:xfrm>
            <a:off x="533400" y="3943350"/>
            <a:ext cx="3352800" cy="779379"/>
          </a:xfrm>
          <a:prstGeom prst="rect">
            <a:avLst/>
          </a:prstGeom>
        </p:spPr>
      </p:pic>
      <p:sp>
        <p:nvSpPr>
          <p:cNvPr id="4" name="TextBox 3">
            <a:extLst>
              <a:ext uri="{FF2B5EF4-FFF2-40B4-BE49-F238E27FC236}">
                <a16:creationId xmlns:a16="http://schemas.microsoft.com/office/drawing/2014/main" xmlns="" id="{EA446CC1-B25F-76C9-9165-ABA0FBAE4D12}"/>
              </a:ext>
            </a:extLst>
          </p:cNvPr>
          <p:cNvSpPr txBox="1"/>
          <p:nvPr/>
        </p:nvSpPr>
        <p:spPr>
          <a:xfrm>
            <a:off x="1066800" y="40957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429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vi-VN" sz="6000" dirty="0">
                <a:solidFill>
                  <a:srgbClr val="FFFF00"/>
                </a:solidFill>
              </a:rPr>
              <a:t>Niềm Vui Thiết Tha</a:t>
            </a:r>
            <a:r>
              <a:rPr lang="en-US" sz="5400" b="0" dirty="0">
                <a:solidFill>
                  <a:srgbClr val="FFFF00"/>
                </a:solidFill>
                <a:effectLst/>
                <a:latin typeface="+mj-lt"/>
              </a:rPr>
              <a:t/>
            </a:r>
            <a:br>
              <a:rPr lang="en-US" sz="5400" b="0" dirty="0">
                <a:solidFill>
                  <a:srgbClr val="FFFF00"/>
                </a:solidFill>
                <a:effectLst/>
                <a:latin typeface="+mj-lt"/>
              </a:rPr>
            </a:br>
            <a:r>
              <a:rPr lang="vi-VN" sz="5400" dirty="0">
                <a:solidFill>
                  <a:schemeClr val="bg1"/>
                </a:solidFill>
              </a:rPr>
              <a:t>Phanxicô</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175C21AE-E72A-B682-AFA6-C21DF84655DA}"/>
              </a:ext>
            </a:extLst>
          </p:cNvPr>
          <p:cNvPicPr>
            <a:picLocks noChangeAspect="1"/>
          </p:cNvPicPr>
          <p:nvPr/>
        </p:nvPicPr>
        <p:blipFill>
          <a:blip r:embed="rId2"/>
          <a:stretch>
            <a:fillRect/>
          </a:stretch>
        </p:blipFill>
        <p:spPr>
          <a:xfrm>
            <a:off x="2971800" y="4019550"/>
            <a:ext cx="3352800" cy="779379"/>
          </a:xfrm>
          <a:prstGeom prst="rect">
            <a:avLst/>
          </a:prstGeom>
        </p:spPr>
      </p:pic>
      <p:sp>
        <p:nvSpPr>
          <p:cNvPr id="4" name="TextBox 3">
            <a:extLst>
              <a:ext uri="{FF2B5EF4-FFF2-40B4-BE49-F238E27FC236}">
                <a16:creationId xmlns:a16="http://schemas.microsoft.com/office/drawing/2014/main" xmlns="" id="{CF39B647-EA28-B838-4895-2811AF108133}"/>
              </a:ext>
            </a:extLst>
          </p:cNvPr>
          <p:cNvSpPr txBox="1"/>
          <p:nvPr/>
        </p:nvSpPr>
        <p:spPr>
          <a:xfrm>
            <a:off x="3505200" y="41719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14841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dirty="0">
                <a:solidFill>
                  <a:schemeClr val="bg1"/>
                </a:solidFill>
                <a:latin typeface="+mj-lt"/>
              </a:rPr>
              <a:t> Niềm vui, niềm vui dâng thiết tha khi bước vào đền thánh Chúa Trời ta. Ngay nơi đây Chúa ban tình thương muôn người đến chung tôn thờ, tôn thờ tình Chúa ta.</a:t>
            </a:r>
          </a:p>
        </p:txBody>
      </p:sp>
    </p:spTree>
    <p:extLst>
      <p:ext uri="{BB962C8B-B14F-4D97-AF65-F5344CB8AC3E}">
        <p14:creationId xmlns:p14="http://schemas.microsoft.com/office/powerpoint/2010/main" val="23150327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dirty="0">
                <a:solidFill>
                  <a:schemeClr val="bg1"/>
                </a:solidFill>
                <a:latin typeface="+mj-lt"/>
              </a:rPr>
              <a:t> Xin Chúa đỡ nâng con ngày đêm, xin thương tình dắt dìu đời con. Xin cho con vui trên đường đời. Xin cho con say trong tình Ngài.</a:t>
            </a:r>
          </a:p>
        </p:txBody>
      </p:sp>
    </p:spTree>
    <p:extLst>
      <p:ext uri="{BB962C8B-B14F-4D97-AF65-F5344CB8AC3E}">
        <p14:creationId xmlns:p14="http://schemas.microsoft.com/office/powerpoint/2010/main" val="15199061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 Niềm vui, niềm vui dâng thiết tha khi bước vào đền thánh Chúa Trời ta. Ngay nơi đây Chúa ban tình thương muôn người đến chung tôn thờ, tôn thờ tình Chúa ta.</a:t>
            </a:r>
          </a:p>
        </p:txBody>
      </p:sp>
    </p:spTree>
    <p:extLst>
      <p:ext uri="{BB962C8B-B14F-4D97-AF65-F5344CB8AC3E}">
        <p14:creationId xmlns:p14="http://schemas.microsoft.com/office/powerpoint/2010/main" val="33005041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Tk2:</a:t>
            </a:r>
            <a:r>
              <a:rPr lang="vi-VN" sz="6000" u="sng" dirty="0">
                <a:solidFill>
                  <a:schemeClr val="bg1"/>
                </a:solidFill>
                <a:latin typeface="+mj-lt"/>
              </a:rPr>
              <a:t> </a:t>
            </a:r>
            <a:r>
              <a:rPr lang="vi-VN" sz="6000" dirty="0">
                <a:solidFill>
                  <a:schemeClr val="bg1"/>
                </a:solidFill>
                <a:latin typeface="+mj-lt"/>
              </a:rPr>
              <a:t>Con mong ước bao nhiêu tháng ngày, xin trong hồn thắm đẹp tình yêu. Tâm tư con trông mong một điều: Cho con luôn sống trong nhà Ngài.</a:t>
            </a:r>
          </a:p>
        </p:txBody>
      </p:sp>
    </p:spTree>
    <p:extLst>
      <p:ext uri="{BB962C8B-B14F-4D97-AF65-F5344CB8AC3E}">
        <p14:creationId xmlns:p14="http://schemas.microsoft.com/office/powerpoint/2010/main" val="42273240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dirty="0">
                <a:solidFill>
                  <a:schemeClr val="bg1"/>
                </a:solidFill>
                <a:latin typeface="+mj-lt"/>
              </a:rPr>
              <a:t> Niềm vui, niềm vui dâng thiết tha khi bước vào đền thánh Chúa Trời ta. Ngay nơi đây Chúa ban tình thương muôn người đến chung tôn thờ, tôn thờ tình Chúa ta.</a:t>
            </a:r>
          </a:p>
        </p:txBody>
      </p:sp>
    </p:spTree>
    <p:extLst>
      <p:ext uri="{BB962C8B-B14F-4D97-AF65-F5344CB8AC3E}">
        <p14:creationId xmlns:p14="http://schemas.microsoft.com/office/powerpoint/2010/main" val="106104177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999</Words>
  <Application>Microsoft Office PowerPoint</Application>
  <PresentationFormat>On-screen Show (16:9)</PresentationFormat>
  <Paragraphs>63</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PowerPoint Presentation</vt:lpstr>
      <vt:lpstr>PowerPoint Presentation</vt:lpstr>
      <vt:lpstr>PowerPoint Presentation</vt:lpstr>
      <vt:lpstr> Ca Nhập Lễ Niềm Vui Thiết Tha Phanxicô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Dâng lên Chúa bánh miến và rượu nho khiết tinh, góp về từ muôn cánh đồng dân Chúa. Dâng lên Chúa chí thánh là con Cha chí nhân, như khi xưa Người dâng hiến cho nhân trần.</vt:lpstr>
      <vt:lpstr>Tk1: Như trầm hương bay lên trước tòa Thiên Chúa. Như lời kinh con dâng trước ngai tòa cao. Con thành tâm xin Chúa thương nhận lễ vật, sai Sứ thần dâng về trước thiên nhan</vt:lpstr>
      <vt:lpstr>Đk: Dâng lên Chúa bánh miến và rượu nho khiết tinh, góp về từ muôn cánh đồng dân Chúa. Dâng lên Chúa chí thánh là con Cha chí nhân, như khi xưa Người dâng hiến cho nhân trần.</vt:lpstr>
      <vt:lpstr>Tk2: Đây đời con xin dâng trước tòa cao sang, xác hồn con dâng lên với bao buồn vui. Con thành tâm dâng hiến trên bàn thờ này, xin chúc lành thương nhận lễ con dâng.</vt:lpstr>
      <vt:lpstr>Đk: Dâng lên Chúa bánh miến và rượu nho khiết tinh, góp về từ muôn cánh đồng dân Chúa. Dâng lên Chúa chí thánh là con Cha chí nhân, như khi xưa Người dâng hiến cho nhân trần.</vt:lpstr>
      <vt:lpstr>PowerPoint Presentation</vt:lpstr>
      <vt:lpstr>PowerPoint Presentation</vt:lpstr>
      <vt:lpstr>Ca Nguyện Hiệp Lễ Chúa Là Con Đường Phanxicô</vt:lpstr>
      <vt:lpstr>Tk1: Chúa là con đường cho con bước lên, là ánh hồng xua tan bóng đêm, là sức sống trong khi đau khổ. Sống từng ngày có Chúa dư đầy. Chúa là mối tình con dâng trái tim, là bóng hình con luôn vững tin, là bóng mát cho con an nghỉ, sống một đời cùng Người con vui.</vt:lpstr>
      <vt:lpstr>Đk: Chúa dẫn con đường đi về khắp nơi, vui trọn đời. Mãi mãi đem tình yêu nguyện hiến dâng, cho tình yêu.</vt:lpstr>
      <vt:lpstr>Tk2: Chúa từng xuống đời mang thân đớn đau, từng với người chung tim xuyến xao, thì Chúa biết con đi muôn nẻo, vẫn tựa nhờ sức Chúa vô bờ. Chúa mở lối trời cho con đến nơi, này xác hồn con đây Chúa ơi, xin dẫn lối con đi xa vời, biết tìm Người trọn đời con thôi.</vt:lpstr>
      <vt:lpstr>Đk: Chúa dẫn con đường đi về khắp nơi, vui trọn đời. Mãi mãi đem tình yêu nguyện hiến dâng, cho tình yêu.</vt:lpstr>
      <vt:lpstr>Tk3: Sống trong cõi đời đau thương Chúa ơi, nào ai người cho con nỗi vui, chỉ có Chúa như trăng sao hiền, sáng mọi miền xóa hết ưu phiền. Bước vào con đường bao nhiêu mến thương, hãy giúp lòng con thôi vấn vương, tìm mãi tới quê hương Thiên Đường, dẫu bụi đường ngập mờ muôn phương.</vt:lpstr>
      <vt:lpstr>Đk: Chúa dẫn con đường đi về khắp nơi, vui trọn đời. Mãi mãi đem tình yêu nguyện hiến dâng, cho tình yêu.</vt:lpstr>
      <vt:lpstr>PowerPoint Presentation</vt:lpstr>
      <vt:lpstr>PowerPoint Presentation</vt:lpstr>
      <vt:lpstr>Ca Kết Lễ Như Giêsu Anh Tuấn</vt:lpstr>
      <vt:lpstr>Tk1: Cất bước lên ta đi vào cuộc đời. Hãy bước mau chung nhịp cùng cuộc sống. Hãy đến với mọi người, hãy sống với mọi người, chung niềm vui chia nỗi sầu.</vt:lpstr>
      <vt:lpstr>Đk: Như Giêsu ngày xưa, Người đã đến sống với anh em bao đau thương trần gian, Người đã gánh trên vai của Người.</vt:lpstr>
      <vt:lpstr>Tk2: Hãy thắp lên trong tim ngọn lửa hồng. Hãy vững tin đi vào cùng cuộc sống. Dẫu có những muộn phiền, dẫu có những nhọc nhằn, nhưng đời ta Cha dắt dìu.</vt:lpstr>
      <vt:lpstr>Đk: Như Giêsu ngày xưa, Người đã đến sống với anh em bao đau thương trần gian, Người đã gánh trên vai của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76</cp:revision>
  <dcterms:created xsi:type="dcterms:W3CDTF">2022-10-30T00:36:35Z</dcterms:created>
  <dcterms:modified xsi:type="dcterms:W3CDTF">2024-08-29T22:59:27Z</dcterms:modified>
</cp:coreProperties>
</file>