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56" r:id="rId8"/>
    <p:sldMasterId id="2147483792" r:id="rId9"/>
    <p:sldMasterId id="2147483804" r:id="rId10"/>
    <p:sldMasterId id="2147483816" r:id="rId11"/>
    <p:sldMasterId id="2147483828" r:id="rId12"/>
    <p:sldMasterId id="2147483840" r:id="rId13"/>
    <p:sldMasterId id="2147483852" r:id="rId14"/>
    <p:sldMasterId id="2147483864" r:id="rId15"/>
    <p:sldMasterId id="2147483876" r:id="rId16"/>
    <p:sldMasterId id="2147483888" r:id="rId17"/>
    <p:sldMasterId id="2147483900" r:id="rId18"/>
    <p:sldMasterId id="2147483912" r:id="rId19"/>
    <p:sldMasterId id="2147483924" r:id="rId20"/>
    <p:sldMasterId id="2147483936" r:id="rId21"/>
    <p:sldMasterId id="2147483948" r:id="rId22"/>
    <p:sldMasterId id="2147483956" r:id="rId23"/>
  </p:sldMasterIdLst>
  <p:sldIdLst>
    <p:sldId id="295" r:id="rId24"/>
    <p:sldId id="266" r:id="rId25"/>
    <p:sldId id="256" r:id="rId26"/>
    <p:sldId id="305" r:id="rId27"/>
    <p:sldId id="334" r:id="rId28"/>
    <p:sldId id="257" r:id="rId29"/>
    <p:sldId id="258" r:id="rId30"/>
    <p:sldId id="335" r:id="rId31"/>
    <p:sldId id="336" r:id="rId32"/>
    <p:sldId id="259" r:id="rId33"/>
    <p:sldId id="267" r:id="rId34"/>
    <p:sldId id="307" r:id="rId35"/>
    <p:sldId id="337" r:id="rId36"/>
    <p:sldId id="268" r:id="rId37"/>
    <p:sldId id="271" r:id="rId38"/>
    <p:sldId id="338" r:id="rId39"/>
    <p:sldId id="339" r:id="rId40"/>
    <p:sldId id="371" r:id="rId41"/>
    <p:sldId id="272" r:id="rId42"/>
    <p:sldId id="311" r:id="rId43"/>
    <p:sldId id="343" r:id="rId44"/>
    <p:sldId id="273" r:id="rId45"/>
    <p:sldId id="274" r:id="rId46"/>
    <p:sldId id="344" r:id="rId47"/>
    <p:sldId id="345"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275" r:id="rId65"/>
    <p:sldId id="276" r:id="rId66"/>
    <p:sldId id="313" r:id="rId67"/>
    <p:sldId id="346" r:id="rId68"/>
    <p:sldId id="288" r:id="rId69"/>
    <p:sldId id="278" r:id="rId70"/>
    <p:sldId id="347" r:id="rId71"/>
    <p:sldId id="348" r:id="rId72"/>
    <p:sldId id="279" r:id="rId73"/>
    <p:sldId id="280" r:id="rId74"/>
    <p:sldId id="315" r:id="rId75"/>
    <p:sldId id="349" r:id="rId76"/>
    <p:sldId id="281" r:id="rId77"/>
    <p:sldId id="282" r:id="rId78"/>
    <p:sldId id="350" r:id="rId79"/>
    <p:sldId id="351" r:id="rId80"/>
    <p:sldId id="283" r:id="rId81"/>
    <p:sldId id="284" r:id="rId82"/>
    <p:sldId id="317" r:id="rId83"/>
    <p:sldId id="352" r:id="rId84"/>
    <p:sldId id="285" r:id="rId85"/>
    <p:sldId id="286" r:id="rId86"/>
    <p:sldId id="353" r:id="rId87"/>
    <p:sldId id="354" r:id="rId88"/>
    <p:sldId id="287"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68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 Target="slides/slide4.xml"/><Relationship Id="rId43" Type="http://schemas.openxmlformats.org/officeDocument/2006/relationships/slide" Target="slides/slide20.xml"/><Relationship Id="rId48" Type="http://schemas.openxmlformats.org/officeDocument/2006/relationships/slide" Target="slides/slide25.xml"/><Relationship Id="rId64" Type="http://schemas.openxmlformats.org/officeDocument/2006/relationships/slide" Target="slides/slide41.xml"/><Relationship Id="rId69"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1878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0851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320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654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168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991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7132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419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0282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74660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658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932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818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618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6500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6834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4780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94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6255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0919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22752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248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4417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0859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11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6436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1029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18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8032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117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5817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254966"/>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130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1772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097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5295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65582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96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514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7142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311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9600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83149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4255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264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1314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4977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74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634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5377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5180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280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1077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9427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8433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7965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576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88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038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6127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291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5006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5839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4653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173091"/>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3386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6861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94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468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3635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083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58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954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2033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503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74288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3426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2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893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4931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28948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4608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2709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7867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9683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5474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71237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89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2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8098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0624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4066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6832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240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30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099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8685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60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20504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858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132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5799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7041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692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7547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4526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692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261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515186"/>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1366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9106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67493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5627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579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6069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982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9881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9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6772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44571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67406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6228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9233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42113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7540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8678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2885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338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41042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5973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64865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11938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91067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380337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7375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572419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672526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5077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046636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0128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24517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9281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38297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174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078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7765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58810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319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7985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84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857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214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540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0854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990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9237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882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1496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848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526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204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1005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667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303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573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2698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806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416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2064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9" Type="http://schemas.openxmlformats.org/officeDocument/2006/relationships/image" Target="../media/image1.jp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7665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885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2408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756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4093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3294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904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4261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80941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54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0666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050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07217254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107657"/>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65582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353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2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6.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8.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10.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DÁP CA </a:t>
            </a:r>
          </a:p>
          <a:p>
            <a:r>
              <a:rPr lang="en-US" sz="4400" b="0" smtClean="0">
                <a:solidFill>
                  <a:srgbClr val="003399"/>
                </a:solidFill>
                <a:effectLst/>
                <a:latin typeface="+mj-lt"/>
                <a:cs typeface="Times New Roman" pitchFamily="18" charset="0"/>
              </a:rPr>
              <a:t>SAU CHÚA NHẬT IV PHỤC SINH</a:t>
            </a:r>
            <a:endParaRPr lang="en-US" sz="4400" b="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79321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BA</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Họ rao giảng Tin Mừng Chúa Giê-su cho cả người Hy-lạp.</a:t>
            </a:r>
            <a:endParaRPr lang="vi-VN" sz="3200" dirty="0">
              <a:solidFill>
                <a:prstClr val="white"/>
              </a:solidFill>
            </a:endParaRPr>
          </a:p>
        </p:txBody>
      </p:sp>
      <p:sp>
        <p:nvSpPr>
          <p:cNvPr id="4" name="TextBox 3"/>
          <p:cNvSpPr txBox="1"/>
          <p:nvPr/>
        </p:nvSpPr>
        <p:spPr>
          <a:xfrm>
            <a:off x="152400" y="43243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326657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0" dirty="0" err="1" smtClean="0">
                <a:solidFill>
                  <a:srgbClr val="003399"/>
                </a:solidFill>
                <a:effectLst/>
                <a:latin typeface="+mj-lt"/>
                <a:cs typeface="Times New Roman" pitchFamily="18" charset="0"/>
              </a:rPr>
              <a:t>Muôn</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nước</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hỡi</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nào</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ca</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ngợi</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Chúa</a:t>
            </a:r>
            <a:r>
              <a:rPr lang="en-US" sz="8800" b="0" dirty="0" smtClean="0">
                <a:solidFill>
                  <a:srgbClr val="003399"/>
                </a:solidFill>
                <a:effectLst/>
                <a:latin typeface="+mj-lt"/>
                <a:cs typeface="Times New Roman" pitchFamily="18" charset="0"/>
              </a:rPr>
              <a:t>.</a:t>
            </a:r>
            <a:endParaRPr lang="en-US" sz="88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5750"/>
            <a:ext cx="36671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latin typeface="+mj-lt"/>
                <a:cs typeface="Times New Roman" pitchFamily="18" charset="0"/>
              </a:rPr>
              <a:t>Chúa nói: “ Chiên của tôi thì nghe tiếng tôi; tôi biết chúng, và chúng theo tôi.”</a:t>
            </a:r>
            <a:endParaRPr lang="en-US" sz="72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76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0221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15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003399"/>
              </a:solidFill>
              <a:effectLst/>
              <a:latin typeface="+mj-lt"/>
              <a:cs typeface="Times New Roman" pitchFamily="18" charset="0"/>
            </a:endParaRPr>
          </a:p>
          <a:p>
            <a:endParaRPr lang="en-US" sz="40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TƯ</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64248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7620000" cy="58477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dirty="0" err="1">
                <a:solidFill>
                  <a:prstClr val="white"/>
                </a:solidFill>
              </a:rPr>
              <a:t>Hãy</a:t>
            </a:r>
            <a:r>
              <a:rPr lang="en-US" sz="3200" dirty="0">
                <a:solidFill>
                  <a:prstClr val="white"/>
                </a:solidFill>
              </a:rPr>
              <a:t> </a:t>
            </a:r>
            <a:r>
              <a:rPr lang="en-US" sz="3200" dirty="0" err="1">
                <a:solidFill>
                  <a:prstClr val="white"/>
                </a:solidFill>
              </a:rPr>
              <a:t>dành</a:t>
            </a:r>
            <a:r>
              <a:rPr lang="en-US" sz="3200" dirty="0">
                <a:solidFill>
                  <a:prstClr val="white"/>
                </a:solidFill>
              </a:rPr>
              <a:t> </a:t>
            </a:r>
            <a:r>
              <a:rPr lang="en-US" sz="3200" dirty="0" err="1">
                <a:solidFill>
                  <a:prstClr val="white"/>
                </a:solidFill>
              </a:rPr>
              <a:t>riêng</a:t>
            </a:r>
            <a:r>
              <a:rPr lang="en-US" sz="3200" dirty="0">
                <a:solidFill>
                  <a:prstClr val="white"/>
                </a:solidFill>
              </a:rPr>
              <a:t> Ba-</a:t>
            </a:r>
            <a:r>
              <a:rPr lang="en-US" sz="3200" dirty="0" err="1">
                <a:solidFill>
                  <a:prstClr val="white"/>
                </a:solidFill>
              </a:rPr>
              <a:t>na</a:t>
            </a:r>
            <a:r>
              <a:rPr lang="en-US" sz="3200" dirty="0">
                <a:solidFill>
                  <a:prstClr val="white"/>
                </a:solidFill>
              </a:rPr>
              <a:t>-</a:t>
            </a:r>
            <a:r>
              <a:rPr lang="en-US" sz="3200" dirty="0" err="1">
                <a:solidFill>
                  <a:prstClr val="white"/>
                </a:solidFill>
              </a:rPr>
              <a:t>ba</a:t>
            </a:r>
            <a:r>
              <a:rPr lang="en-US" sz="3200" dirty="0">
                <a:solidFill>
                  <a:prstClr val="white"/>
                </a:solidFill>
              </a:rPr>
              <a:t> </a:t>
            </a:r>
            <a:r>
              <a:rPr lang="en-US" sz="3200" dirty="0" err="1">
                <a:solidFill>
                  <a:prstClr val="white"/>
                </a:solidFill>
              </a:rPr>
              <a:t>và</a:t>
            </a:r>
            <a:r>
              <a:rPr lang="en-US" sz="3200" dirty="0">
                <a:solidFill>
                  <a:prstClr val="white"/>
                </a:solidFill>
              </a:rPr>
              <a:t> Sao-</a:t>
            </a:r>
            <a:r>
              <a:rPr lang="en-US" sz="3200" dirty="0" err="1">
                <a:solidFill>
                  <a:prstClr val="white"/>
                </a:solidFill>
              </a:rPr>
              <a:t>lô</a:t>
            </a:r>
            <a:r>
              <a:rPr lang="en-US" sz="3200" dirty="0">
                <a:solidFill>
                  <a:prstClr val="white"/>
                </a:solidFill>
              </a:rPr>
              <a:t> </a:t>
            </a:r>
            <a:r>
              <a:rPr lang="en-US" sz="3200" dirty="0" err="1">
                <a:solidFill>
                  <a:prstClr val="white"/>
                </a:solidFill>
              </a:rPr>
              <a:t>cho</a:t>
            </a:r>
            <a:r>
              <a:rPr lang="en-US" sz="3200" dirty="0">
                <a:solidFill>
                  <a:prstClr val="white"/>
                </a:solidFill>
              </a:rPr>
              <a:t> Ta.</a:t>
            </a:r>
            <a:endParaRPr lang="vi-VN" sz="3200" dirty="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579564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600" b="0" dirty="0" err="1" smtClean="0">
                <a:solidFill>
                  <a:srgbClr val="003399"/>
                </a:solidFill>
                <a:effectLst/>
                <a:latin typeface="+mj-lt"/>
                <a:cs typeface="Times New Roman" pitchFamily="18" charset="0"/>
              </a:rPr>
              <a:t>Ước</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gì</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chư</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dân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cảm</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tạ</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Ngài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lạy</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Thiên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Chúa</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chư</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dân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đồng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thanh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cảm</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tạ</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Ngài</a:t>
            </a:r>
            <a:r>
              <a:rPr lang="en-US" sz="6600" b="0" dirty="0" smtClean="0">
                <a:solidFill>
                  <a:srgbClr val="003399"/>
                </a:solidFill>
                <a:effectLst/>
                <a:latin typeface="+mj-lt"/>
                <a:cs typeface="Times New Roman" pitchFamily="18" charset="0"/>
              </a:rPr>
              <a:t>.</a:t>
            </a:r>
            <a:endParaRPr lang="en-US" sz="66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719" y="361950"/>
            <a:ext cx="30765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nói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chính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thế</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Ai </a:t>
            </a:r>
            <a:r>
              <a:rPr lang="en-US" sz="6000" b="0" dirty="0" err="1" smtClean="0">
                <a:solidFill>
                  <a:srgbClr val="003399"/>
                </a:solidFill>
                <a:effectLst/>
                <a:latin typeface="+mj-lt"/>
                <a:cs typeface="Times New Roman" pitchFamily="18" charset="0"/>
              </a:rPr>
              <a:t>theo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đem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sự</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sống</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62294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8478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863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NĂM</a:t>
            </a:r>
            <a:endPar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dirty="0" smtClean="0">
                <a:solidFill>
                  <a:srgbClr val="FFFF00"/>
                </a:solidFill>
                <a:effectLst>
                  <a:outerShdw blurRad="38100" dist="38100" dir="2700000" algn="tl">
                    <a:srgbClr val="000000">
                      <a:alpha val="43137"/>
                    </a:srgbClr>
                  </a:outerShdw>
                </a:effectLst>
                <a:latin typeface="+mj-lt"/>
                <a:cs typeface="Times New Roman" pitchFamily="18" charset="0"/>
              </a:rPr>
              <a:t>SAU CHÚA NHẬT IV PHỤC SINH</a:t>
            </a:r>
          </a:p>
        </p:txBody>
      </p:sp>
    </p:spTree>
    <p:extLst>
      <p:ext uri="{BB962C8B-B14F-4D97-AF65-F5344CB8AC3E}">
        <p14:creationId xmlns:p14="http://schemas.microsoft.com/office/powerpoint/2010/main" val="1173062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3419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881751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003399"/>
              </a:solidFill>
              <a:effectLst/>
              <a:latin typeface="+mj-lt"/>
              <a:cs typeface="Times New Roman" pitchFamily="18" charset="0"/>
            </a:endParaRPr>
          </a:p>
          <a:p>
            <a:endParaRPr lang="en-US" b="0" smtClean="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HAI</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99507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702699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894214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 </a:t>
            </a:r>
            <a:r>
              <a:rPr lang="en-US" sz="4800" b="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999066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63081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097529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60719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707886"/>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vi-VN" sz="4000" dirty="0">
                <a:solidFill>
                  <a:srgbClr val="FFFF00"/>
                </a:solidFill>
              </a:rPr>
              <a:t>Mác-cô, con tôi, gửi lời chào anh em.</a:t>
            </a:r>
          </a:p>
        </p:txBody>
      </p:sp>
      <p:sp>
        <p:nvSpPr>
          <p:cNvPr id="5" name="TextBox 4"/>
          <p:cNvSpPr txBox="1"/>
          <p:nvPr/>
        </p:nvSpPr>
        <p:spPr>
          <a:xfrm>
            <a:off x="608687" y="4400550"/>
            <a:ext cx="8459113" cy="584775"/>
          </a:xfrm>
          <a:prstGeom prst="rect">
            <a:avLst/>
          </a:prstGeom>
          <a:noFill/>
        </p:spPr>
        <p:txBody>
          <a:bodyPr wrap="square" rtlCol="0">
            <a:spAutoFit/>
          </a:bodyPr>
          <a:lstStyle/>
          <a:p>
            <a:r>
              <a:rPr lang="vi-VN" sz="3200" dirty="0">
                <a:solidFill>
                  <a:srgbClr val="FFFF00"/>
                </a:solidFill>
              </a:rPr>
              <a:t>Bài trích thư thứ nhất của thánh Phê-rô tông đồ.</a:t>
            </a:r>
            <a:endParaRPr lang="en-US" sz="3200" dirty="0">
              <a:solidFill>
                <a:srgbClr val="FFFF00"/>
              </a:solidFill>
            </a:endParaRPr>
          </a:p>
        </p:txBody>
      </p:sp>
    </p:spTree>
    <p:extLst>
      <p:ext uri="{BB962C8B-B14F-4D97-AF65-F5344CB8AC3E}">
        <p14:creationId xmlns:p14="http://schemas.microsoft.com/office/powerpoint/2010/main" val="1220930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smtClean="0">
                <a:solidFill>
                  <a:schemeClr val="bg1"/>
                </a:solidFill>
                <a:effectLst>
                  <a:outerShdw blurRad="38100" dist="38100" dir="2700000" algn="tl">
                    <a:srgbClr val="000000">
                      <a:alpha val="43137"/>
                    </a:srgbClr>
                  </a:outerShdw>
                </a:effectLst>
                <a:latin typeface="+mj-lt"/>
                <a:cs typeface="Times New Roman" pitchFamily="18" charset="0"/>
              </a:rPr>
              <a:t>Lạy Chúa, tình thương Chúa đời đời con ca tụng.</a:t>
            </a:r>
            <a:endParaRPr lang="en-US" sz="8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2360923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Chúng tôi rao giảng một Đấng Kitô bị đóng đinh. Người là sức mạnh và sự khôn ngoan của Thiên Chúa.</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004888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FF00"/>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2015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4198270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NĂM</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5257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prstClr val="white"/>
                </a:solidFill>
              </a:rPr>
              <a:t>Lạy Chúa, tình thương </a:t>
            </a:r>
            <a:r>
              <a:rPr lang="vi-VN" sz="3200" smtClean="0">
                <a:solidFill>
                  <a:prstClr val="white"/>
                </a:solidFill>
              </a:rPr>
              <a:t>Chúa,</a:t>
            </a:r>
            <a:r>
              <a:rPr lang="en-US" sz="3200" smtClean="0">
                <a:solidFill>
                  <a:prstClr val="white"/>
                </a:solidFill>
              </a:rPr>
              <a:t/>
            </a:r>
            <a:br>
              <a:rPr lang="en-US" sz="3200" smtClean="0">
                <a:solidFill>
                  <a:prstClr val="white"/>
                </a:solidFill>
              </a:rPr>
            </a:br>
            <a:r>
              <a:rPr lang="vi-VN" sz="3200" smtClean="0">
                <a:solidFill>
                  <a:prstClr val="white"/>
                </a:solidFill>
              </a:rPr>
              <a:t>đời </a:t>
            </a:r>
            <a:r>
              <a:rPr lang="vi-VN" sz="3200">
                <a:solidFill>
                  <a:prstClr val="white"/>
                </a:solidFill>
              </a:rPr>
              <a:t>đời con ca tụng.</a:t>
            </a:r>
            <a:endParaRPr lang="vi-VN" sz="320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78228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rgbClr val="003399"/>
                </a:solidFill>
                <a:effectLst/>
                <a:latin typeface="+mj-lt"/>
                <a:cs typeface="Times New Roman" pitchFamily="18" charset="0"/>
              </a:rPr>
              <a:t>Lạy Chúa, tình thương Chúa, đời đời con ca tụng.</a:t>
            </a:r>
            <a:endParaRPr lang="en-US" sz="80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4400" b="0" smtClean="0">
                <a:solidFill>
                  <a:srgbClr val="003399"/>
                </a:solidFill>
                <a:effectLst/>
                <a:latin typeface="+mj-lt"/>
                <a:cs typeface="Times New Roman" pitchFamily="18" charset="0"/>
              </a:rPr>
              <a:t>Lạy Chúa Giê-su Ki-tô là vị chứng nhân trung thành, là Trưởng Tử trong số những người từ cõi chết trỗi dậy. Chúa đã yêu mến chúng con, và đã lấy máu mình mà rửa sạch tội lỗi chúng con.</a:t>
            </a:r>
            <a:endParaRPr lang="en-US" sz="44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71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83727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3246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Thiên Chúa cũng ban cho các dân ngoại ơn sám hối để được sự sống.</a:t>
            </a:r>
            <a:endParaRPr lang="en-US" sz="3200" dirty="0" smtClean="0">
              <a:solidFill>
                <a:prstClr val="white"/>
              </a:solidFill>
            </a:endParaRPr>
          </a:p>
        </p:txBody>
      </p:sp>
      <p:sp>
        <p:nvSpPr>
          <p:cNvPr id="4" name="TextBox 3"/>
          <p:cNvSpPr txBox="1"/>
          <p:nvPr/>
        </p:nvSpPr>
        <p:spPr>
          <a:xfrm>
            <a:off x="228600"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2884647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SÁU</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87630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Điều Thiên Chúa hứa, thì Người đã thực hiện khi làm cho Đức Giê-su sống lại.</a:t>
            </a:r>
            <a:endParaRPr lang="vi-VN" sz="3200" dirty="0" smtClean="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516241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0" dirty="0" smtClean="0">
                <a:solidFill>
                  <a:srgbClr val="003399"/>
                </a:solidFill>
                <a:effectLst/>
                <a:latin typeface="+mj-lt"/>
                <a:cs typeface="Times New Roman" pitchFamily="18" charset="0"/>
              </a:rPr>
              <a:t>Con </a:t>
            </a:r>
            <a:r>
              <a:rPr lang="en-US" sz="8800" b="0" dirty="0" err="1" smtClean="0">
                <a:solidFill>
                  <a:srgbClr val="003399"/>
                </a:solidFill>
                <a:effectLst/>
                <a:latin typeface="+mj-lt"/>
                <a:cs typeface="Times New Roman" pitchFamily="18" charset="0"/>
              </a:rPr>
              <a:t>là</a:t>
            </a:r>
            <a:r>
              <a:rPr lang="en-US" sz="8800" b="0" dirty="0" smtClean="0">
                <a:solidFill>
                  <a:srgbClr val="003399"/>
                </a:solidFill>
                <a:effectLst/>
                <a:latin typeface="+mj-lt"/>
                <a:cs typeface="Times New Roman" pitchFamily="18" charset="0"/>
              </a:rPr>
              <a:t> Con </a:t>
            </a:r>
            <a:r>
              <a:rPr lang="en-US" sz="8800" b="0" dirty="0" err="1" smtClean="0">
                <a:solidFill>
                  <a:srgbClr val="003399"/>
                </a:solidFill>
                <a:effectLst/>
                <a:latin typeface="+mj-lt"/>
                <a:cs typeface="Times New Roman" pitchFamily="18" charset="0"/>
              </a:rPr>
              <a:t>của</a:t>
            </a:r>
            <a:r>
              <a:rPr lang="en-US" sz="8800" b="0" dirty="0" smtClean="0">
                <a:solidFill>
                  <a:srgbClr val="003399"/>
                </a:solidFill>
                <a:effectLst/>
                <a:latin typeface="+mj-lt"/>
                <a:cs typeface="Times New Roman" pitchFamily="18" charset="0"/>
              </a:rPr>
              <a:t> Cha, </a:t>
            </a:r>
            <a:r>
              <a:rPr lang="en-US" sz="8800" b="0" dirty="0" err="1" smtClean="0">
                <a:solidFill>
                  <a:srgbClr val="003399"/>
                </a:solidFill>
                <a:effectLst/>
                <a:latin typeface="+mj-lt"/>
                <a:cs typeface="Times New Roman" pitchFamily="18" charset="0"/>
              </a:rPr>
              <a:t>ngày</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hôm</a:t>
            </a:r>
            <a:r>
              <a:rPr lang="en-US" sz="8800" b="0" dirty="0" smtClean="0">
                <a:solidFill>
                  <a:srgbClr val="003399"/>
                </a:solidFill>
                <a:effectLst/>
                <a:latin typeface="+mj-lt"/>
                <a:cs typeface="Times New Roman" pitchFamily="18" charset="0"/>
              </a:rPr>
              <a:t> nay Cha </a:t>
            </a:r>
            <a:r>
              <a:rPr lang="en-US" sz="8800" b="0" dirty="0" err="1" smtClean="0">
                <a:solidFill>
                  <a:srgbClr val="003399"/>
                </a:solidFill>
                <a:effectLst/>
                <a:latin typeface="+mj-lt"/>
                <a:cs typeface="Times New Roman" pitchFamily="18" charset="0"/>
              </a:rPr>
              <a:t>đã</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sinh</a:t>
            </a:r>
            <a:r>
              <a:rPr lang="en-US" sz="8800" b="0" dirty="0" smtClean="0">
                <a:solidFill>
                  <a:srgbClr val="003399"/>
                </a:solidFill>
                <a:effectLst/>
                <a:latin typeface="+mj-lt"/>
                <a:cs typeface="Times New Roman" pitchFamily="18" charset="0"/>
              </a:rPr>
              <a:t> </a:t>
            </a:r>
            <a:r>
              <a:rPr lang="en-US" sz="8800" b="0" dirty="0" err="1" smtClean="0">
                <a:solidFill>
                  <a:srgbClr val="003399"/>
                </a:solidFill>
                <a:effectLst/>
                <a:latin typeface="+mj-lt"/>
                <a:cs typeface="Times New Roman" pitchFamily="18" charset="0"/>
              </a:rPr>
              <a:t>ra</a:t>
            </a:r>
            <a:r>
              <a:rPr lang="en-US" sz="8800" b="0" dirty="0" smtClean="0">
                <a:solidFill>
                  <a:srgbClr val="003399"/>
                </a:solidFill>
                <a:effectLst/>
                <a:latin typeface="+mj-lt"/>
                <a:cs typeface="Times New Roman" pitchFamily="18" charset="0"/>
              </a:rPr>
              <a:t> Con.</a:t>
            </a:r>
            <a:endParaRPr lang="en-US" sz="88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61950"/>
            <a:ext cx="31337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smtClean="0">
                <a:solidFill>
                  <a:srgbClr val="003399"/>
                </a:solidFill>
                <a:effectLst/>
                <a:latin typeface="+mj-lt"/>
                <a:cs typeface="Times New Roman" pitchFamily="18" charset="0"/>
              </a:rPr>
              <a:t>Chúa nói: “Chính Thầy là con đường, là sự thật và là sự sống. Không ai có thể đến được với Cha mà không qua Thầy.”</a:t>
            </a:r>
            <a:endParaRPr lang="en-US" sz="54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794106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08963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BẢY</a:t>
            </a:r>
          </a:p>
          <a:p>
            <a:r>
              <a:rPr lang="en-US" sz="4400" b="0" smtClean="0">
                <a:solidFill>
                  <a:srgbClr val="003399"/>
                </a:solidFill>
                <a:effectLst/>
                <a:latin typeface="+mj-lt"/>
                <a:cs typeface="Times New Roman" pitchFamily="18" charset="0"/>
              </a:rPr>
              <a:t>SAU CHÚA NHẬT IV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dirty="0" err="1" smtClean="0">
                <a:solidFill>
                  <a:srgbClr val="003399"/>
                </a:solidFill>
                <a:effectLst/>
                <a:latin typeface="+mj-lt"/>
                <a:cs typeface="Times New Roman" pitchFamily="18" charset="0"/>
              </a:rPr>
              <a:t>Linh</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hồn</a:t>
            </a:r>
            <a:r>
              <a:rPr lang="en-US" sz="7200" b="0" dirty="0" smtClean="0">
                <a:solidFill>
                  <a:srgbClr val="003399"/>
                </a:solidFill>
                <a:effectLst/>
                <a:latin typeface="+mj-lt"/>
                <a:cs typeface="Times New Roman" pitchFamily="18" charset="0"/>
              </a:rPr>
              <a:t> con </a:t>
            </a:r>
            <a:r>
              <a:rPr lang="en-US" sz="7200" b="0" dirty="0" err="1" smtClean="0">
                <a:solidFill>
                  <a:srgbClr val="003399"/>
                </a:solidFill>
                <a:effectLst/>
                <a:latin typeface="+mj-lt"/>
                <a:cs typeface="Times New Roman" pitchFamily="18" charset="0"/>
              </a:rPr>
              <a:t>khao</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khát</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Trời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là</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Chúa</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Trời</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hằng</a:t>
            </a:r>
            <a:r>
              <a:rPr lang="en-US" sz="7200" b="0" dirty="0" smtClean="0">
                <a:solidFill>
                  <a:srgbClr val="003399"/>
                </a:solidFill>
                <a:effectLst/>
                <a:latin typeface="+mj-lt"/>
                <a:cs typeface="Times New Roman" pitchFamily="18" charset="0"/>
              </a:rPr>
              <a:t> </a:t>
            </a:r>
            <a:r>
              <a:rPr lang="en-US" sz="7200" b="0" dirty="0" err="1" smtClean="0">
                <a:solidFill>
                  <a:srgbClr val="003399"/>
                </a:solidFill>
                <a:effectLst/>
                <a:latin typeface="+mj-lt"/>
                <a:cs typeface="Times New Roman" pitchFamily="18" charset="0"/>
              </a:rPr>
              <a:t>sống</a:t>
            </a:r>
            <a:r>
              <a:rPr lang="en-US" sz="7200" b="0" dirty="0" smtClean="0">
                <a:solidFill>
                  <a:srgbClr val="003399"/>
                </a:solidFill>
                <a:effectLst/>
                <a:latin typeface="+mj-lt"/>
                <a:cs typeface="Times New Roman" pitchFamily="18" charset="0"/>
              </a:rPr>
              <a:t>.</a:t>
            </a:r>
            <a:endParaRPr lang="en-US" sz="72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35814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43719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209550"/>
            <a:ext cx="640080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dirty="0">
                <a:solidFill>
                  <a:prstClr val="white"/>
                </a:solidFill>
              </a:rPr>
              <a:t>Này đây, chúng tôi quay về phía dân ngoại.</a:t>
            </a:r>
            <a:endParaRPr lang="vi-VN" sz="3200" dirty="0">
              <a:solidFill>
                <a:prstClr val="white"/>
              </a:solidFill>
            </a:endParaRPr>
          </a:p>
        </p:txBody>
      </p:sp>
      <p:sp>
        <p:nvSpPr>
          <p:cNvPr id="4" name="TextBox 3"/>
          <p:cNvSpPr txBox="1"/>
          <p:nvPr/>
        </p:nvSpPr>
        <p:spPr>
          <a:xfrm>
            <a:off x="146304" y="4400550"/>
            <a:ext cx="5818632"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13040295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0" dirty="0" err="1" smtClean="0">
                <a:solidFill>
                  <a:srgbClr val="003399"/>
                </a:solidFill>
                <a:effectLst/>
                <a:latin typeface="+mj-lt"/>
                <a:cs typeface="Times New Roman" pitchFamily="18" charset="0"/>
              </a:rPr>
              <a:t>Toàn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cõi</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đất</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này</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đã</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xem</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thấy</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ơn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cứu</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độ</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của</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Thiên</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Chúa</a:t>
            </a:r>
            <a:r>
              <a:rPr lang="en-US" sz="6900" b="0" dirty="0" smtClean="0">
                <a:solidFill>
                  <a:srgbClr val="003399"/>
                </a:solidFill>
                <a:effectLst/>
                <a:latin typeface="+mj-lt"/>
                <a:cs typeface="Times New Roman" pitchFamily="18" charset="0"/>
              </a:rPr>
              <a:t> </a:t>
            </a:r>
            <a:r>
              <a:rPr lang="en-US" sz="6900" b="0" dirty="0" err="1" smtClean="0">
                <a:solidFill>
                  <a:srgbClr val="003399"/>
                </a:solidFill>
                <a:effectLst/>
                <a:latin typeface="+mj-lt"/>
                <a:cs typeface="Times New Roman" pitchFamily="18" charset="0"/>
              </a:rPr>
              <a:t>chúng</a:t>
            </a:r>
            <a:r>
              <a:rPr lang="en-US" sz="6900" b="0" dirty="0" smtClean="0">
                <a:solidFill>
                  <a:srgbClr val="003399"/>
                </a:solidFill>
                <a:effectLst/>
                <a:latin typeface="+mj-lt"/>
                <a:cs typeface="Times New Roman" pitchFamily="18" charset="0"/>
              </a:rPr>
              <a:t> ta, </a:t>
            </a:r>
            <a:endParaRPr lang="en-US" sz="69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759" y="285750"/>
            <a:ext cx="34671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“Nếu anh em ở lại trong lời Thầy, thì anh em thật là môn đệ Thầy, và anh em sẽ biết sự thật.</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76034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58282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rgbClr val="003399"/>
                </a:solidFill>
                <a:effectLst/>
                <a:latin typeface="+mj-lt"/>
                <a:cs typeface="Times New Roman" pitchFamily="18" charset="0"/>
              </a:rPr>
              <a:t>Chúa nói: “Tôi chính là Mục Tử nhân lành, Tôi biết chiên của tôi, và chiên của tôi biết tôi.”</a:t>
            </a:r>
            <a:endParaRPr lang="en-US" sz="60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878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7909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750</Words>
  <Application>Microsoft Office PowerPoint</Application>
  <PresentationFormat>On-screen Show (16:9)</PresentationFormat>
  <Paragraphs>114</Paragraphs>
  <Slides>66</Slides>
  <Notes>0</Notes>
  <HiddenSlides>0</HiddenSlides>
  <MMClips>0</MMClips>
  <ScaleCrop>false</ScaleCrop>
  <HeadingPairs>
    <vt:vector size="4" baseType="variant">
      <vt:variant>
        <vt:lpstr>Theme</vt:lpstr>
      </vt:variant>
      <vt:variant>
        <vt:i4>23</vt:i4>
      </vt:variant>
      <vt:variant>
        <vt:lpstr>Slide Titles</vt:lpstr>
      </vt:variant>
      <vt:variant>
        <vt:i4>66</vt:i4>
      </vt:variant>
    </vt:vector>
  </HeadingPairs>
  <TitlesOfParts>
    <vt:vector size="89" baseType="lpstr">
      <vt:lpstr>Office Theme</vt:lpstr>
      <vt:lpstr>2_Office Theme</vt:lpstr>
      <vt:lpstr>3_Office Theme</vt:lpstr>
      <vt:lpstr>4_Office Theme</vt:lpstr>
      <vt:lpstr>5_Office Theme</vt:lpstr>
      <vt:lpstr>6_Office Theme</vt:lpstr>
      <vt:lpstr>7_Office Theme</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1_Office Theme</vt:lpstr>
      <vt:lpstr>37_Default Design</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27</cp:revision>
  <dcterms:created xsi:type="dcterms:W3CDTF">2022-10-30T00:36:35Z</dcterms:created>
  <dcterms:modified xsi:type="dcterms:W3CDTF">2024-04-02T09:23:05Z</dcterms:modified>
</cp:coreProperties>
</file>